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262" r:id="rId3"/>
    <p:sldId id="277" r:id="rId4"/>
    <p:sldId id="269" r:id="rId5"/>
    <p:sldId id="270" r:id="rId6"/>
    <p:sldId id="274" r:id="rId7"/>
    <p:sldId id="281" r:id="rId8"/>
    <p:sldId id="283" r:id="rId9"/>
    <p:sldId id="271" r:id="rId10"/>
    <p:sldId id="278" r:id="rId11"/>
    <p:sldId id="284" r:id="rId12"/>
    <p:sldId id="273" r:id="rId13"/>
    <p:sldId id="286" r:id="rId14"/>
    <p:sldId id="276" r:id="rId15"/>
    <p:sldId id="289" r:id="rId16"/>
    <p:sldId id="28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99CC33"/>
    <a:srgbClr val="D3C3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>
        <p:scale>
          <a:sx n="85" d="100"/>
          <a:sy n="85" d="100"/>
        </p:scale>
        <p:origin x="-10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83F2E-3171-6A44-86C6-840F27B29913}" type="datetimeFigureOut">
              <a:rPr lang="en-US" smtClean="0"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F3B62-3944-CB49-9D4A-B4E11DB33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66F5-2ECD-A24D-AC1E-A86097C3D480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0BB6-DF51-6241-843F-353446F48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1" Type="http://schemas.openxmlformats.org/officeDocument/2006/relationships/hyperlink" Target="http://link.springer.com.libproxy.mit.edu/article/10.1007/s00253-012-4320-9/fulltext.html%23CR49" TargetMode="External"/><Relationship Id="rId12" Type="http://schemas.openxmlformats.org/officeDocument/2006/relationships/hyperlink" Target="http://link.springer.com.libproxy.mit.edu/article/10.1007/s00253-012-4320-9/fulltext.html%23CR3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link.springer.com.libproxy.mit.edu/article/10.1007/s00253-012-4320-9/fulltext.html%23CR11" TargetMode="External"/><Relationship Id="rId4" Type="http://schemas.openxmlformats.org/officeDocument/2006/relationships/hyperlink" Target="http://link.springer.com.libproxy.mit.edu/article/10.1007/s00253-012-4320-9/fulltext.html%23CR62" TargetMode="External"/><Relationship Id="rId5" Type="http://schemas.openxmlformats.org/officeDocument/2006/relationships/hyperlink" Target="http://link.springer.com.libproxy.mit.edu/article/10.1007/s00253-012-4320-9/fulltext.html%23CR46" TargetMode="External"/><Relationship Id="rId6" Type="http://schemas.openxmlformats.org/officeDocument/2006/relationships/hyperlink" Target="http://link.springer.com.libproxy.mit.edu/article/10.1007/s00253-012-4320-9/fulltext.html%23CR9" TargetMode="External"/><Relationship Id="rId7" Type="http://schemas.openxmlformats.org/officeDocument/2006/relationships/hyperlink" Target="http://link.springer.com.libproxy.mit.edu/article/10.1007/s00253-012-4320-9/fulltext.html%23CR8" TargetMode="External"/><Relationship Id="rId8" Type="http://schemas.openxmlformats.org/officeDocument/2006/relationships/hyperlink" Target="http://link.springer.com.libproxy.mit.edu/article/10.1007/s00253-012-4320-9/fulltext.html%23CR23" TargetMode="External"/><Relationship Id="rId9" Type="http://schemas.openxmlformats.org/officeDocument/2006/relationships/hyperlink" Target="http://link.springer.com.libproxy.mit.edu/article/10.1007/s00253-012-4320-9/fulltext.html%23CR31" TargetMode="External"/><Relationship Id="rId10" Type="http://schemas.openxmlformats.org/officeDocument/2006/relationships/hyperlink" Target="http://link.springer.com.libproxy.mit.edu/article/10.1007/s00253-012-4320-9/fulltext.html%23CR43" TargetMode="External"/></Relationships>
</file>

<file path=ppt/notesSlides/_rels/notes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link.springer.com.libproxy.mit.edu/article/10.1007/s00253-012-4320-9/fulltext.html%23CR49" TargetMode="External"/><Relationship Id="rId12" Type="http://schemas.openxmlformats.org/officeDocument/2006/relationships/hyperlink" Target="http://link.springer.com.libproxy.mit.edu/article/10.1007/s00253-012-4320-9/fulltext.html%23CR3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link.springer.com.libproxy.mit.edu/article/10.1007/s00253-012-4320-9/fulltext.html%23CR11" TargetMode="External"/><Relationship Id="rId4" Type="http://schemas.openxmlformats.org/officeDocument/2006/relationships/hyperlink" Target="http://link.springer.com.libproxy.mit.edu/article/10.1007/s00253-012-4320-9/fulltext.html%23CR62" TargetMode="External"/><Relationship Id="rId5" Type="http://schemas.openxmlformats.org/officeDocument/2006/relationships/hyperlink" Target="http://link.springer.com.libproxy.mit.edu/article/10.1007/s00253-012-4320-9/fulltext.html%23CR46" TargetMode="External"/><Relationship Id="rId6" Type="http://schemas.openxmlformats.org/officeDocument/2006/relationships/hyperlink" Target="http://link.springer.com.libproxy.mit.edu/article/10.1007/s00253-012-4320-9/fulltext.html%23CR9" TargetMode="External"/><Relationship Id="rId7" Type="http://schemas.openxmlformats.org/officeDocument/2006/relationships/hyperlink" Target="http://link.springer.com.libproxy.mit.edu/article/10.1007/s00253-012-4320-9/fulltext.html%23CR8" TargetMode="External"/><Relationship Id="rId8" Type="http://schemas.openxmlformats.org/officeDocument/2006/relationships/hyperlink" Target="http://link.springer.com.libproxy.mit.edu/article/10.1007/s00253-012-4320-9/fulltext.html%23CR23" TargetMode="External"/><Relationship Id="rId9" Type="http://schemas.openxmlformats.org/officeDocument/2006/relationships/hyperlink" Target="http://link.springer.com.libproxy.mit.edu/article/10.1007/s00253-012-4320-9/fulltext.html%23CR31" TargetMode="External"/><Relationship Id="rId10" Type="http://schemas.openxmlformats.org/officeDocument/2006/relationships/hyperlink" Target="http://link.springer.com.libproxy.mit.edu/article/10.1007/s00253-012-4320-9/fulltext.html%23CR43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http://parts.mit.edu/movies/iGEM2006_MIT.mov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long been the model organism for the study of </a:t>
            </a:r>
            <a:r>
              <a:rPr lang="en-US" dirty="0" err="1" smtClean="0"/>
              <a:t>polyhydroxybutyrate</a:t>
            </a:r>
            <a:r>
              <a:rPr lang="en-US" dirty="0" smtClean="0"/>
              <a:t> (PHB) biosynthesis. Under nutrient stress in the presence of excess carbon source, wild-type R. </a:t>
            </a:r>
            <a:r>
              <a:rPr lang="en-US" dirty="0" err="1" smtClean="0"/>
              <a:t>eutropha</a:t>
            </a:r>
            <a:r>
              <a:rPr lang="en-US" dirty="0" smtClean="0"/>
              <a:t> can accumulate approximately 80 % of its cell dry weight (CDW) as PHB, an intracellular carbon storage material (</a:t>
            </a:r>
            <a:r>
              <a:rPr lang="en-US" dirty="0" err="1" smtClean="0"/>
              <a:t>Budde</a:t>
            </a:r>
            <a:r>
              <a:rPr lang="en-US" dirty="0" smtClean="0"/>
              <a:t> et al. </a:t>
            </a:r>
            <a:r>
              <a:rPr lang="en-US" i="1" dirty="0" smtClean="0">
                <a:hlinkClick r:id="rId3"/>
              </a:rPr>
              <a:t>2011</a:t>
            </a:r>
            <a:r>
              <a:rPr lang="en-US" dirty="0" smtClean="0"/>
              <a:t>; Yang et al. </a:t>
            </a:r>
            <a:r>
              <a:rPr lang="en-US" i="1" dirty="0" smtClean="0">
                <a:hlinkClick r:id="rId4"/>
              </a:rPr>
              <a:t>2010</a:t>
            </a:r>
            <a:r>
              <a:rPr lang="en-US" dirty="0" smtClean="0"/>
              <a:t>). This intracellular polymer can be isolated from the cell and processed into biodegradable and biocompatible plastic for various applications (</a:t>
            </a:r>
            <a:r>
              <a:rPr lang="en-US" dirty="0" err="1" smtClean="0"/>
              <a:t>Rehm</a:t>
            </a:r>
            <a:r>
              <a:rPr lang="en-US" dirty="0" smtClean="0"/>
              <a:t> </a:t>
            </a:r>
            <a:r>
              <a:rPr lang="en-US" i="1" dirty="0" smtClean="0">
                <a:hlinkClick r:id="rId5"/>
              </a:rPr>
              <a:t>2003</a:t>
            </a:r>
            <a:r>
              <a:rPr lang="en-US" dirty="0" smtClean="0"/>
              <a:t>; Brigham and </a:t>
            </a:r>
            <a:r>
              <a:rPr lang="en-US" dirty="0" err="1" smtClean="0"/>
              <a:t>Sinskey</a:t>
            </a:r>
            <a:r>
              <a:rPr lang="en-US" dirty="0" smtClean="0"/>
              <a:t> </a:t>
            </a:r>
            <a:r>
              <a:rPr lang="en-US" i="1" dirty="0" smtClean="0">
                <a:hlinkClick r:id="rId6"/>
              </a:rPr>
              <a:t>2012</a:t>
            </a:r>
            <a:r>
              <a:rPr lang="en-US" dirty="0" smtClean="0"/>
              <a:t>). Uniquely, R. </a:t>
            </a:r>
            <a:r>
              <a:rPr lang="en-US" dirty="0" err="1" smtClean="0"/>
              <a:t>eutropha</a:t>
            </a:r>
            <a:r>
              <a:rPr lang="en-US" dirty="0" smtClean="0"/>
              <a:t> also contains two carbon-fixation Calvin–Benson–</a:t>
            </a:r>
            <a:r>
              <a:rPr lang="en-US" dirty="0" err="1" smtClean="0"/>
              <a:t>Bassham</a:t>
            </a:r>
            <a:r>
              <a:rPr lang="en-US" dirty="0" smtClean="0"/>
              <a:t> cycle </a:t>
            </a:r>
            <a:r>
              <a:rPr lang="en-US" dirty="0" err="1" smtClean="0"/>
              <a:t>operons</a:t>
            </a:r>
            <a:r>
              <a:rPr lang="en-US" dirty="0" smtClean="0"/>
              <a:t>, two oxygen-tolerant </a:t>
            </a:r>
            <a:r>
              <a:rPr lang="en-US" dirty="0" err="1" smtClean="0"/>
              <a:t>hydrogenases</a:t>
            </a:r>
            <a:r>
              <a:rPr lang="en-US" dirty="0" smtClean="0"/>
              <a:t>, and several </a:t>
            </a:r>
            <a:r>
              <a:rPr lang="en-US" dirty="0" err="1" smtClean="0"/>
              <a:t>formate</a:t>
            </a:r>
            <a:r>
              <a:rPr lang="en-US" dirty="0" smtClean="0"/>
              <a:t> </a:t>
            </a:r>
            <a:r>
              <a:rPr lang="en-US" dirty="0" err="1" smtClean="0"/>
              <a:t>dehydrogenases</a:t>
            </a:r>
            <a:r>
              <a:rPr lang="en-US" dirty="0" smtClean="0"/>
              <a:t> and has been studied extensively for its ability to fix carbon dioxide into complex cellular molecules while obtaining energy from hydrogen or </a:t>
            </a:r>
            <a:r>
              <a:rPr lang="en-US" dirty="0" err="1" smtClean="0"/>
              <a:t>formate</a:t>
            </a:r>
            <a:r>
              <a:rPr lang="en-US" dirty="0" smtClean="0"/>
              <a:t> oxidation under ambient oxygen concentration conditions (</a:t>
            </a:r>
            <a:r>
              <a:rPr lang="en-US" dirty="0" err="1" smtClean="0"/>
              <a:t>Bowien</a:t>
            </a:r>
            <a:r>
              <a:rPr lang="en-US" dirty="0" smtClean="0"/>
              <a:t> and </a:t>
            </a:r>
            <a:r>
              <a:rPr lang="en-US" dirty="0" err="1" smtClean="0"/>
              <a:t>Kusian</a:t>
            </a:r>
            <a:r>
              <a:rPr lang="en-US" dirty="0" smtClean="0"/>
              <a:t> </a:t>
            </a:r>
            <a:r>
              <a:rPr lang="en-US" i="1" dirty="0" smtClean="0">
                <a:hlinkClick r:id="rId7"/>
              </a:rPr>
              <a:t>2002</a:t>
            </a:r>
            <a:r>
              <a:rPr lang="en-US" dirty="0" smtClean="0"/>
              <a:t>; </a:t>
            </a:r>
            <a:r>
              <a:rPr lang="en-US" dirty="0" err="1" smtClean="0"/>
              <a:t>Ishizaki</a:t>
            </a:r>
            <a:r>
              <a:rPr lang="en-US" dirty="0" smtClean="0"/>
              <a:t> et al. </a:t>
            </a:r>
            <a:r>
              <a:rPr lang="en-US" i="1" dirty="0" smtClean="0">
                <a:hlinkClick r:id="rId8"/>
              </a:rPr>
              <a:t>2001</a:t>
            </a:r>
            <a:r>
              <a:rPr lang="en-US" dirty="0" smtClean="0"/>
              <a:t>; Lenz et al. </a:t>
            </a:r>
            <a:r>
              <a:rPr lang="en-US" i="1" dirty="0" smtClean="0">
                <a:hlinkClick r:id="rId9"/>
              </a:rPr>
              <a:t>2010</a:t>
            </a:r>
            <a:r>
              <a:rPr lang="en-US" dirty="0" smtClean="0"/>
              <a:t>; </a:t>
            </a:r>
            <a:r>
              <a:rPr lang="en-US" dirty="0" err="1" smtClean="0"/>
              <a:t>Pohlmann</a:t>
            </a:r>
            <a:r>
              <a:rPr lang="en-US" dirty="0" smtClean="0"/>
              <a:t> et al. </a:t>
            </a:r>
            <a:r>
              <a:rPr lang="en-US" i="1" dirty="0" smtClean="0">
                <a:hlinkClick r:id="rId10"/>
              </a:rPr>
              <a:t>2006</a:t>
            </a:r>
            <a:r>
              <a:rPr lang="en-US" dirty="0" smtClean="0"/>
              <a:t>; Schwartz et al. </a:t>
            </a:r>
            <a:r>
              <a:rPr lang="en-US" i="1" dirty="0" smtClean="0">
                <a:hlinkClick r:id="rId11"/>
              </a:rPr>
              <a:t>2009</a:t>
            </a:r>
            <a:r>
              <a:rPr lang="en-US" dirty="0" smtClean="0"/>
              <a:t>). Recently, Li et al. (</a:t>
            </a:r>
            <a:r>
              <a:rPr lang="en-US" i="1" dirty="0" smtClean="0">
                <a:hlinkClick r:id="rId12"/>
              </a:rPr>
              <a:t>2012</a:t>
            </a:r>
            <a:r>
              <a:rPr lang="en-US" dirty="0" smtClean="0"/>
              <a:t>) constructed a system that couples electrochemical generation of </a:t>
            </a:r>
            <a:r>
              <a:rPr lang="en-US" dirty="0" err="1" smtClean="0"/>
              <a:t>formate</a:t>
            </a:r>
            <a:r>
              <a:rPr lang="en-US" dirty="0" smtClean="0"/>
              <a:t> with CO</a:t>
            </a:r>
            <a:r>
              <a:rPr lang="en-US" baseline="-25000" dirty="0" smtClean="0"/>
              <a:t>2</a:t>
            </a:r>
            <a:r>
              <a:rPr lang="en-US" dirty="0" smtClean="0"/>
              <a:t> fixation and the addition of </a:t>
            </a:r>
            <a:r>
              <a:rPr lang="en-US" dirty="0" err="1" smtClean="0"/>
              <a:t>heterologous</a:t>
            </a:r>
            <a:r>
              <a:rPr lang="en-US" dirty="0" smtClean="0"/>
              <a:t> genes for the conversion of </a:t>
            </a:r>
            <a:r>
              <a:rPr lang="en-US" dirty="0" err="1" smtClean="0"/>
              <a:t>formate</a:t>
            </a:r>
            <a:r>
              <a:rPr lang="en-US" dirty="0" smtClean="0"/>
              <a:t> to </a:t>
            </a:r>
            <a:r>
              <a:rPr lang="en-US" dirty="0" err="1" smtClean="0"/>
              <a:t>isobutanol</a:t>
            </a:r>
            <a:r>
              <a:rPr lang="en-US" dirty="0" smtClean="0"/>
              <a:t> and 3-methyl-1-butanol by R. </a:t>
            </a:r>
            <a:r>
              <a:rPr lang="en-US" dirty="0" err="1" smtClean="0"/>
              <a:t>eutropha</a:t>
            </a:r>
            <a:r>
              <a:rPr lang="en-US" dirty="0" smtClean="0"/>
              <a:t>. Via this </a:t>
            </a:r>
            <a:r>
              <a:rPr lang="en-US" dirty="0" err="1" smtClean="0"/>
              <a:t>electromicrobial</a:t>
            </a:r>
            <a:r>
              <a:rPr lang="en-US" dirty="0" smtClean="0"/>
              <a:t> conversion, over 140 mg/L branched-chain alcohols were synthesized in engineered R. </a:t>
            </a:r>
            <a:r>
              <a:rPr lang="en-US" dirty="0" err="1" smtClean="0"/>
              <a:t>eutropha</a:t>
            </a:r>
            <a:r>
              <a:rPr lang="en-US" dirty="0" smtClean="0"/>
              <a:t> strains (Li et al. </a:t>
            </a:r>
            <a:r>
              <a:rPr lang="en-US" i="1" dirty="0" smtClean="0">
                <a:hlinkClick r:id="rId12"/>
              </a:rPr>
              <a:t>2012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long been the model organism for the study of </a:t>
            </a:r>
            <a:r>
              <a:rPr lang="en-US" dirty="0" err="1" smtClean="0"/>
              <a:t>polyhydroxybutyrate</a:t>
            </a:r>
            <a:r>
              <a:rPr lang="en-US" dirty="0" smtClean="0"/>
              <a:t> (PHB) biosynthesis. Under nutrient stress in the presence of excess carbon source, wild-type R. </a:t>
            </a:r>
            <a:r>
              <a:rPr lang="en-US" dirty="0" err="1" smtClean="0"/>
              <a:t>eutropha</a:t>
            </a:r>
            <a:r>
              <a:rPr lang="en-US" dirty="0" smtClean="0"/>
              <a:t> can accumulate approximately 80 % of its cell dry weight (CDW) as PHB, an intracellular carbon storage material (</a:t>
            </a:r>
            <a:r>
              <a:rPr lang="en-US" dirty="0" err="1" smtClean="0"/>
              <a:t>Budde</a:t>
            </a:r>
            <a:r>
              <a:rPr lang="en-US" dirty="0" smtClean="0"/>
              <a:t> et al. </a:t>
            </a:r>
            <a:r>
              <a:rPr lang="en-US" i="1" dirty="0" smtClean="0">
                <a:hlinkClick r:id="rId3"/>
              </a:rPr>
              <a:t>2011</a:t>
            </a:r>
            <a:r>
              <a:rPr lang="en-US" dirty="0" smtClean="0"/>
              <a:t>; Yang et al. </a:t>
            </a:r>
            <a:r>
              <a:rPr lang="en-US" i="1" dirty="0" smtClean="0">
                <a:hlinkClick r:id="rId4"/>
              </a:rPr>
              <a:t>2010</a:t>
            </a:r>
            <a:r>
              <a:rPr lang="en-US" dirty="0" smtClean="0"/>
              <a:t>). This intracellular polymer can be isolated from the cell and processed into biodegradable and biocompatible plastic for various applications (</a:t>
            </a:r>
            <a:r>
              <a:rPr lang="en-US" dirty="0" err="1" smtClean="0"/>
              <a:t>Rehm</a:t>
            </a:r>
            <a:r>
              <a:rPr lang="en-US" dirty="0" smtClean="0"/>
              <a:t> </a:t>
            </a:r>
            <a:r>
              <a:rPr lang="en-US" i="1" dirty="0" smtClean="0">
                <a:hlinkClick r:id="rId5"/>
              </a:rPr>
              <a:t>2003</a:t>
            </a:r>
            <a:r>
              <a:rPr lang="en-US" dirty="0" smtClean="0"/>
              <a:t>; Brigham and </a:t>
            </a:r>
            <a:r>
              <a:rPr lang="en-US" dirty="0" err="1" smtClean="0"/>
              <a:t>Sinskey</a:t>
            </a:r>
            <a:r>
              <a:rPr lang="en-US" dirty="0" smtClean="0"/>
              <a:t> </a:t>
            </a:r>
            <a:r>
              <a:rPr lang="en-US" i="1" dirty="0" smtClean="0">
                <a:hlinkClick r:id="rId6"/>
              </a:rPr>
              <a:t>2012</a:t>
            </a:r>
            <a:r>
              <a:rPr lang="en-US" dirty="0" smtClean="0"/>
              <a:t>). Uniquely, R. </a:t>
            </a:r>
            <a:r>
              <a:rPr lang="en-US" dirty="0" err="1" smtClean="0"/>
              <a:t>eutropha</a:t>
            </a:r>
            <a:r>
              <a:rPr lang="en-US" dirty="0" smtClean="0"/>
              <a:t> also contains two carbon-fixation Calvin–Benson–</a:t>
            </a:r>
            <a:r>
              <a:rPr lang="en-US" dirty="0" err="1" smtClean="0"/>
              <a:t>Bassham</a:t>
            </a:r>
            <a:r>
              <a:rPr lang="en-US" dirty="0" smtClean="0"/>
              <a:t> cycle </a:t>
            </a:r>
            <a:r>
              <a:rPr lang="en-US" dirty="0" err="1" smtClean="0"/>
              <a:t>operons</a:t>
            </a:r>
            <a:r>
              <a:rPr lang="en-US" dirty="0" smtClean="0"/>
              <a:t>, two oxygen-tolerant </a:t>
            </a:r>
            <a:r>
              <a:rPr lang="en-US" dirty="0" err="1" smtClean="0"/>
              <a:t>hydrogenases</a:t>
            </a:r>
            <a:r>
              <a:rPr lang="en-US" dirty="0" smtClean="0"/>
              <a:t>, and several </a:t>
            </a:r>
            <a:r>
              <a:rPr lang="en-US" dirty="0" err="1" smtClean="0"/>
              <a:t>formate</a:t>
            </a:r>
            <a:r>
              <a:rPr lang="en-US" dirty="0" smtClean="0"/>
              <a:t> </a:t>
            </a:r>
            <a:r>
              <a:rPr lang="en-US" dirty="0" err="1" smtClean="0"/>
              <a:t>dehydrogenases</a:t>
            </a:r>
            <a:r>
              <a:rPr lang="en-US" dirty="0" smtClean="0"/>
              <a:t> and has been studied extensively for its ability to fix carbon dioxide into complex cellular molecules while obtaining energy from hydrogen or </a:t>
            </a:r>
            <a:r>
              <a:rPr lang="en-US" dirty="0" err="1" smtClean="0"/>
              <a:t>formate</a:t>
            </a:r>
            <a:r>
              <a:rPr lang="en-US" dirty="0" smtClean="0"/>
              <a:t> oxidation under ambient oxygen concentration conditions (</a:t>
            </a:r>
            <a:r>
              <a:rPr lang="en-US" dirty="0" err="1" smtClean="0"/>
              <a:t>Bowien</a:t>
            </a:r>
            <a:r>
              <a:rPr lang="en-US" dirty="0" smtClean="0"/>
              <a:t> and </a:t>
            </a:r>
            <a:r>
              <a:rPr lang="en-US" dirty="0" err="1" smtClean="0"/>
              <a:t>Kusian</a:t>
            </a:r>
            <a:r>
              <a:rPr lang="en-US" dirty="0" smtClean="0"/>
              <a:t> </a:t>
            </a:r>
            <a:r>
              <a:rPr lang="en-US" i="1" dirty="0" smtClean="0">
                <a:hlinkClick r:id="rId7"/>
              </a:rPr>
              <a:t>2002</a:t>
            </a:r>
            <a:r>
              <a:rPr lang="en-US" dirty="0" smtClean="0"/>
              <a:t>; </a:t>
            </a:r>
            <a:r>
              <a:rPr lang="en-US" dirty="0" err="1" smtClean="0"/>
              <a:t>Ishizaki</a:t>
            </a:r>
            <a:r>
              <a:rPr lang="en-US" dirty="0" smtClean="0"/>
              <a:t> et al. </a:t>
            </a:r>
            <a:r>
              <a:rPr lang="en-US" i="1" dirty="0" smtClean="0">
                <a:hlinkClick r:id="rId8"/>
              </a:rPr>
              <a:t>2001</a:t>
            </a:r>
            <a:r>
              <a:rPr lang="en-US" dirty="0" smtClean="0"/>
              <a:t>; Lenz et al. </a:t>
            </a:r>
            <a:r>
              <a:rPr lang="en-US" i="1" dirty="0" smtClean="0">
                <a:hlinkClick r:id="rId9"/>
              </a:rPr>
              <a:t>2010</a:t>
            </a:r>
            <a:r>
              <a:rPr lang="en-US" dirty="0" smtClean="0"/>
              <a:t>; </a:t>
            </a:r>
            <a:r>
              <a:rPr lang="en-US" dirty="0" err="1" smtClean="0"/>
              <a:t>Pohlmann</a:t>
            </a:r>
            <a:r>
              <a:rPr lang="en-US" dirty="0" smtClean="0"/>
              <a:t> et al. </a:t>
            </a:r>
            <a:r>
              <a:rPr lang="en-US" i="1" dirty="0" smtClean="0">
                <a:hlinkClick r:id="rId10"/>
              </a:rPr>
              <a:t>2006</a:t>
            </a:r>
            <a:r>
              <a:rPr lang="en-US" dirty="0" smtClean="0"/>
              <a:t>; Schwartz et al. </a:t>
            </a:r>
            <a:r>
              <a:rPr lang="en-US" i="1" dirty="0" smtClean="0">
                <a:hlinkClick r:id="rId11"/>
              </a:rPr>
              <a:t>2009</a:t>
            </a:r>
            <a:r>
              <a:rPr lang="en-US" dirty="0" smtClean="0"/>
              <a:t>). Recently, Li et al. (</a:t>
            </a:r>
            <a:r>
              <a:rPr lang="en-US" i="1" dirty="0" smtClean="0">
                <a:hlinkClick r:id="rId12"/>
              </a:rPr>
              <a:t>2012</a:t>
            </a:r>
            <a:r>
              <a:rPr lang="en-US" dirty="0" smtClean="0"/>
              <a:t>) constructed a system that couples electrochemical generation of </a:t>
            </a:r>
            <a:r>
              <a:rPr lang="en-US" dirty="0" err="1" smtClean="0"/>
              <a:t>formate</a:t>
            </a:r>
            <a:r>
              <a:rPr lang="en-US" dirty="0" smtClean="0"/>
              <a:t> with CO</a:t>
            </a:r>
            <a:r>
              <a:rPr lang="en-US" baseline="-25000" dirty="0" smtClean="0"/>
              <a:t>2</a:t>
            </a:r>
            <a:r>
              <a:rPr lang="en-US" dirty="0" smtClean="0"/>
              <a:t> fixation and the addition of </a:t>
            </a:r>
            <a:r>
              <a:rPr lang="en-US" dirty="0" err="1" smtClean="0"/>
              <a:t>heterologous</a:t>
            </a:r>
            <a:r>
              <a:rPr lang="en-US" dirty="0" smtClean="0"/>
              <a:t> genes for the conversion of </a:t>
            </a:r>
            <a:r>
              <a:rPr lang="en-US" dirty="0" err="1" smtClean="0"/>
              <a:t>formate</a:t>
            </a:r>
            <a:r>
              <a:rPr lang="en-US" dirty="0" smtClean="0"/>
              <a:t> to </a:t>
            </a:r>
            <a:r>
              <a:rPr lang="en-US" dirty="0" err="1" smtClean="0"/>
              <a:t>isobutanol</a:t>
            </a:r>
            <a:r>
              <a:rPr lang="en-US" dirty="0" smtClean="0"/>
              <a:t> and 3-methyl-1-butanol by R. </a:t>
            </a:r>
            <a:r>
              <a:rPr lang="en-US" dirty="0" err="1" smtClean="0"/>
              <a:t>eutropha</a:t>
            </a:r>
            <a:r>
              <a:rPr lang="en-US" dirty="0" smtClean="0"/>
              <a:t>. Via this </a:t>
            </a:r>
            <a:r>
              <a:rPr lang="en-US" dirty="0" err="1" smtClean="0"/>
              <a:t>electromicrobial</a:t>
            </a:r>
            <a:r>
              <a:rPr lang="en-US" dirty="0" smtClean="0"/>
              <a:t> conversion, over 140 mg/L branched-chain alcohols were synthesized in engineered R. </a:t>
            </a:r>
            <a:r>
              <a:rPr lang="en-US" dirty="0" err="1" smtClean="0"/>
              <a:t>eutropha</a:t>
            </a:r>
            <a:r>
              <a:rPr lang="en-US" dirty="0" smtClean="0"/>
              <a:t> strains (Li et al. </a:t>
            </a:r>
            <a:r>
              <a:rPr lang="en-US" i="1" smtClean="0">
                <a:hlinkClick r:id="rId12"/>
              </a:rPr>
              <a:t>2012</a:t>
            </a:r>
            <a:r>
              <a:rPr lang="en-US" smtClean="0"/>
              <a:t>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0BB6-DF51-6241-843F-353446F486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5D02-BA75-A444-98F9-6D92EF77CD11}" type="datetimeFigureOut">
              <a:rPr lang="en-US" smtClean="0"/>
              <a:pPr/>
              <a:t>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6B8AF-5C9C-1B49-8A15-1AAAF32F8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Chassis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35814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 Dr. 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with slides from (and thanks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to!)</a:t>
            </a: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Dr. Barry Canton, Ginkgo </a:t>
            </a:r>
            <a:r>
              <a:rPr lang="en-US" sz="3200" noProof="0" dirty="0" err="1" smtClean="0">
                <a:solidFill>
                  <a:schemeClr val="tx1">
                    <a:tint val="75000"/>
                  </a:schemeClr>
                </a:solidFill>
              </a:rPr>
              <a:t>BioWorks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7" name="Picture 6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8" name="Picture 7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7.56.3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011"/>
            <a:ext cx="9144000" cy="524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2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1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8.08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3562999" cy="2768600"/>
          </a:xfrm>
          <a:prstGeom prst="rect">
            <a:avLst/>
          </a:prstGeom>
        </p:spPr>
      </p:pic>
      <p:pic>
        <p:nvPicPr>
          <p:cNvPr id="3" name="Picture 2" descr="Screen shot 2013-02-09 at 8.08.16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4898107" cy="622300"/>
          </a:xfrm>
          <a:prstGeom prst="rect">
            <a:avLst/>
          </a:prstGeom>
        </p:spPr>
      </p:pic>
      <p:pic>
        <p:nvPicPr>
          <p:cNvPr id="4" name="Picture 3" descr="Screen shot 2013-02-09 at 8.08.4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700" y="2689890"/>
            <a:ext cx="5194300" cy="739110"/>
          </a:xfrm>
          <a:prstGeom prst="rect">
            <a:avLst/>
          </a:prstGeom>
        </p:spPr>
      </p:pic>
      <p:pic>
        <p:nvPicPr>
          <p:cNvPr id="5" name="Picture 4" descr="Screen shot 2013-02-09 at 8.08.55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3253710"/>
            <a:ext cx="5276348" cy="307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1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" y="0"/>
            <a:ext cx="91122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9.35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8"/>
            <a:ext cx="9144000" cy="683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Primer_La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Chassis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35814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 Dr. Natalie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Kuldell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with slides from (and thanks 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to!)</a:t>
            </a: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Dr. Barry Canton, Ginkgo </a:t>
            </a:r>
            <a:r>
              <a:rPr lang="en-US" sz="3200" noProof="0" dirty="0" err="1" smtClean="0">
                <a:solidFill>
                  <a:schemeClr val="tx1">
                    <a:tint val="75000"/>
                  </a:schemeClr>
                </a:solidFill>
              </a:rPr>
              <a:t>BioWorks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7" name="Picture 6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8" name="Picture 7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“Eau </a:t>
            </a:r>
            <a:r>
              <a:rPr lang="en-US" dirty="0" err="1" smtClean="0"/>
              <a:t>d’coli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59" name="Group 26"/>
          <p:cNvGrpSpPr>
            <a:grpSpLocks/>
          </p:cNvGrpSpPr>
          <p:nvPr/>
        </p:nvGrpSpPr>
        <p:grpSpPr bwMode="auto">
          <a:xfrm>
            <a:off x="76200" y="1497687"/>
            <a:ext cx="4876800" cy="3962400"/>
            <a:chOff x="336" y="1824"/>
            <a:chExt cx="3072" cy="2496"/>
          </a:xfrm>
        </p:grpSpPr>
        <p:grpSp>
          <p:nvGrpSpPr>
            <p:cNvPr id="60" name="Group 27"/>
            <p:cNvGrpSpPr>
              <a:grpSpLocks/>
            </p:cNvGrpSpPr>
            <p:nvPr/>
          </p:nvGrpSpPr>
          <p:grpSpPr bwMode="auto">
            <a:xfrm>
              <a:off x="336" y="1824"/>
              <a:ext cx="3072" cy="2496"/>
              <a:chOff x="336" y="1824"/>
              <a:chExt cx="3072" cy="2496"/>
            </a:xfrm>
          </p:grpSpPr>
          <p:grpSp>
            <p:nvGrpSpPr>
              <p:cNvPr id="63" name="Group 28"/>
              <p:cNvGrpSpPr>
                <a:grpSpLocks/>
              </p:cNvGrpSpPr>
              <p:nvPr/>
            </p:nvGrpSpPr>
            <p:grpSpPr bwMode="auto">
              <a:xfrm>
                <a:off x="336" y="1920"/>
                <a:ext cx="3072" cy="2400"/>
                <a:chOff x="336" y="1920"/>
                <a:chExt cx="3072" cy="2400"/>
              </a:xfrm>
            </p:grpSpPr>
            <p:grpSp>
              <p:nvGrpSpPr>
                <p:cNvPr id="65" name="Group 29"/>
                <p:cNvGrpSpPr>
                  <a:grpSpLocks/>
                </p:cNvGrpSpPr>
                <p:nvPr/>
              </p:nvGrpSpPr>
              <p:grpSpPr bwMode="auto">
                <a:xfrm>
                  <a:off x="384" y="1920"/>
                  <a:ext cx="3024" cy="2400"/>
                  <a:chOff x="384" y="1920"/>
                  <a:chExt cx="3024" cy="2400"/>
                </a:xfrm>
              </p:grpSpPr>
              <p:pic>
                <p:nvPicPr>
                  <p:cNvPr id="67" name="Picture 30" descr="growthphases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84" y="1920"/>
                    <a:ext cx="3024" cy="22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3984"/>
                    <a:ext cx="230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2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672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240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84" y="2352"/>
              <a:ext cx="10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cell density</a:t>
              </a:r>
              <a:endParaRPr lang="en-US" sz="2400" dirty="0"/>
            </a:p>
          </p:txBody>
        </p:sp>
        <p:sp>
          <p:nvSpPr>
            <p:cNvPr id="62" name="Text Box 35"/>
            <p:cNvSpPr txBox="1">
              <a:spLocks noChangeArrowheads="1"/>
            </p:cNvSpPr>
            <p:nvPr/>
          </p:nvSpPr>
          <p:spPr bwMode="auto">
            <a:xfrm>
              <a:off x="1872" y="393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Helvetica" charset="0"/>
                </a:rPr>
                <a:t>time</a:t>
              </a:r>
              <a:endParaRPr lang="en-US" sz="2400" dirty="0"/>
            </a:p>
          </p:txBody>
        </p:sp>
      </p:grp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1447800" y="41646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“lag”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895600" y="3174087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“log”</a:t>
            </a: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3733800" y="2107287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“stationary”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95083"/>
            <a:ext cx="758051" cy="12767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502" y="3048000"/>
            <a:ext cx="732898" cy="824711"/>
          </a:xfrm>
          <a:prstGeom prst="rect">
            <a:avLst/>
          </a:prstGeom>
        </p:spPr>
      </p:pic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143791" y="3657600"/>
            <a:ext cx="3352800" cy="1676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auto">
          <a:xfrm>
            <a:off x="6667791" y="3962400"/>
            <a:ext cx="16764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6667791" y="4648200"/>
            <a:ext cx="16764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5448591" y="3962400"/>
            <a:ext cx="990600" cy="391180"/>
          </a:xfrm>
          <a:prstGeom prst="rect">
            <a:avLst/>
          </a:prstGeom>
          <a:solidFill>
            <a:srgbClr val="3FFF42"/>
          </a:solidFill>
          <a:ln w="9525">
            <a:solidFill>
              <a:srgbClr val="3FFF4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524791" y="39579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000000"/>
                </a:solidFill>
              </a:rPr>
              <a:t>saGD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5448591" y="4648200"/>
            <a:ext cx="990600" cy="381000"/>
          </a:xfrm>
          <a:prstGeom prst="rect">
            <a:avLst/>
          </a:prstGeom>
          <a:solidFill>
            <a:srgbClr val="FFF529"/>
          </a:solidFill>
          <a:ln w="9525">
            <a:solidFill>
              <a:srgbClr val="FFF52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55247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 smtClean="0"/>
              <a:t>iaGD</a:t>
            </a:r>
            <a:endParaRPr lang="en-US" sz="2200" dirty="0"/>
          </a:p>
        </p:txBody>
      </p:sp>
      <p:grpSp>
        <p:nvGrpSpPr>
          <p:cNvPr id="84" name="Group 22"/>
          <p:cNvGrpSpPr/>
          <p:nvPr/>
        </p:nvGrpSpPr>
        <p:grpSpPr>
          <a:xfrm>
            <a:off x="3238791" y="3559378"/>
            <a:ext cx="5448009" cy="2536622"/>
            <a:chOff x="990600" y="1806778"/>
            <a:chExt cx="5448009" cy="2536622"/>
          </a:xfrm>
        </p:grpSpPr>
        <p:grpSp>
          <p:nvGrpSpPr>
            <p:cNvPr id="85" name="Group 20"/>
            <p:cNvGrpSpPr/>
            <p:nvPr/>
          </p:nvGrpSpPr>
          <p:grpSpPr>
            <a:xfrm>
              <a:off x="990600" y="1806778"/>
              <a:ext cx="5448009" cy="2536622"/>
              <a:chOff x="990600" y="1806778"/>
              <a:chExt cx="5448009" cy="2536622"/>
            </a:xfrm>
          </p:grpSpPr>
          <p:grpSp>
            <p:nvGrpSpPr>
              <p:cNvPr id="87" name="Group 18"/>
              <p:cNvGrpSpPr/>
              <p:nvPr/>
            </p:nvGrpSpPr>
            <p:grpSpPr>
              <a:xfrm>
                <a:off x="990600" y="1806778"/>
                <a:ext cx="5448009" cy="2536622"/>
                <a:chOff x="990600" y="1806778"/>
                <a:chExt cx="5448009" cy="2536622"/>
              </a:xfrm>
            </p:grpSpPr>
            <p:sp>
              <p:nvSpPr>
                <p:cNvPr id="89" name="Wave 88"/>
                <p:cNvSpPr/>
                <p:nvPr/>
              </p:nvSpPr>
              <p:spPr>
                <a:xfrm rot="20276932" flipV="1">
                  <a:off x="1485621" y="3361107"/>
                  <a:ext cx="1296623" cy="450574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11"/>
                <p:cNvSpPr/>
                <p:nvPr/>
              </p:nvSpPr>
              <p:spPr>
                <a:xfrm rot="20492884">
                  <a:off x="2616862" y="1806778"/>
                  <a:ext cx="3821747" cy="1826360"/>
                </a:xfrm>
                <a:prstGeom prst="ellipse">
                  <a:avLst/>
                </a:prstGeom>
                <a:noFill/>
                <a:ln w="571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Wave 90"/>
                <p:cNvSpPr/>
                <p:nvPr/>
              </p:nvSpPr>
              <p:spPr>
                <a:xfrm rot="20276932" flipV="1">
                  <a:off x="1536684" y="3498621"/>
                  <a:ext cx="1296623" cy="584482"/>
                </a:xfrm>
                <a:prstGeom prst="wave">
                  <a:avLst>
                    <a:gd name="adj1" fmla="val 12704"/>
                    <a:gd name="adj2" fmla="val 0"/>
                  </a:avLst>
                </a:prstGeom>
                <a:noFill/>
                <a:ln w="381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990600" y="3581400"/>
                  <a:ext cx="685800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474391" y="3962400"/>
                  <a:ext cx="202009" cy="381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Rectangle 87"/>
              <p:cNvSpPr/>
              <p:nvPr/>
            </p:nvSpPr>
            <p:spPr>
              <a:xfrm rot="19579485">
                <a:off x="1484259" y="3900496"/>
                <a:ext cx="1521811" cy="31720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600200" y="4114800"/>
              <a:ext cx="152400" cy="152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591" y="44958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2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870" y="3810000"/>
            <a:ext cx="513121" cy="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7201191" y="45983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BGD</a:t>
            </a:r>
          </a:p>
        </p:txBody>
      </p:sp>
      <p:pic>
        <p:nvPicPr>
          <p:cNvPr id="97" name="Picture 19" descr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7408" y="3859887"/>
            <a:ext cx="540983" cy="55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620000" y="391251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1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990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99CC33"/>
                </a:solidFill>
                <a:latin typeface="Helvetica"/>
                <a:cs typeface="Helvetica"/>
              </a:rPr>
              <a:t>slides from Dr. Barry Canton, Ginkgo </a:t>
            </a:r>
            <a:r>
              <a:rPr lang="en-US" sz="2400" i="1" dirty="0" err="1" smtClean="0">
                <a:solidFill>
                  <a:srgbClr val="99CC33"/>
                </a:solidFill>
                <a:latin typeface="Helvetica"/>
                <a:cs typeface="Helvetica"/>
              </a:rPr>
              <a:t>BioWorks</a:t>
            </a:r>
            <a:endParaRPr lang="en-US" sz="2400" i="1" dirty="0">
              <a:solidFill>
                <a:srgbClr val="99CC33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447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6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2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0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09 at 7.10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7835900" cy="1358900"/>
          </a:xfrm>
          <a:prstGeom prst="rect">
            <a:avLst/>
          </a:prstGeom>
        </p:spPr>
      </p:pic>
      <p:pic>
        <p:nvPicPr>
          <p:cNvPr id="3" name="Picture 2" descr="Screen shot 2013-02-09 at 7.10.4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6158462"/>
            <a:ext cx="1981200" cy="429725"/>
          </a:xfrm>
          <a:prstGeom prst="rect">
            <a:avLst/>
          </a:prstGeom>
        </p:spPr>
      </p:pic>
      <p:pic>
        <p:nvPicPr>
          <p:cNvPr id="4" name="Picture 3" descr="Screen shot 2013-02-09 at 7.11.1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031" y="1447800"/>
            <a:ext cx="2724469" cy="267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" y="2143542"/>
            <a:ext cx="455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“What it does is take whatever carbon is available, and stores it in the form of a polymer, which is similar in its properties to a lot of petroleum-based plastics,” Brigham says.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031" y="4215368"/>
            <a:ext cx="19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Ralston </a:t>
            </a:r>
            <a:r>
              <a:rPr lang="en-US" i="1" dirty="0" err="1" smtClean="0"/>
              <a:t>eutropha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2-09 at 7.52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5442275" cy="3415046"/>
          </a:xfrm>
          <a:prstGeom prst="rect">
            <a:avLst/>
          </a:prstGeom>
        </p:spPr>
      </p:pic>
      <p:pic>
        <p:nvPicPr>
          <p:cNvPr id="9" name="Picture 8" descr="Screen shot 2013-02-09 at 7.36.0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0"/>
            <a:ext cx="8293100" cy="1889719"/>
          </a:xfrm>
          <a:prstGeom prst="rect">
            <a:avLst/>
          </a:prstGeom>
        </p:spPr>
      </p:pic>
      <p:pic>
        <p:nvPicPr>
          <p:cNvPr id="10" name="Picture 9" descr="Screen shot 2013-02-09 at 7.36.1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6005905"/>
            <a:ext cx="39878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459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Isobutanol</a:t>
            </a:r>
            <a:r>
              <a:rPr lang="en-US" dirty="0" smtClean="0">
                <a:latin typeface="Helvetica"/>
                <a:cs typeface="Helvetica"/>
              </a:rPr>
              <a:t> and 3-methyl-1-butanol production pathways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1" name="Picture 10" descr="Screen shot 2013-02-09 at 7.11.1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031" y="1447800"/>
            <a:ext cx="2724469" cy="2679700"/>
          </a:xfrm>
          <a:prstGeom prst="rect">
            <a:avLst/>
          </a:prstGeom>
        </p:spPr>
      </p:pic>
      <p:pic>
        <p:nvPicPr>
          <p:cNvPr id="13" name="Picture 12" descr="Screen shot 2013-02-09 at 7.52.40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843" y="4038600"/>
            <a:ext cx="3855357" cy="279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6600" y="65532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Days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01534" y="4539734"/>
            <a:ext cx="35052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Branched-OH production (</a:t>
            </a:r>
            <a:r>
              <a:rPr lang="en-US" dirty="0" err="1" smtClean="0">
                <a:latin typeface="Helvetica"/>
                <a:cs typeface="Helvetica"/>
              </a:rPr>
              <a:t>g</a:t>
            </a:r>
            <a:r>
              <a:rPr lang="en-US" dirty="0" smtClean="0">
                <a:latin typeface="Helvetica"/>
                <a:cs typeface="Helvetica"/>
              </a:rPr>
              <a:t>/L)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3 at 3.10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702</Words>
  <Application>Microsoft Macintosh PowerPoint</Application>
  <PresentationFormat>On-screen Show (4:3)</PresentationFormat>
  <Paragraphs>44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“Eau d’coli”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BioBuilding Workshop 2011 Eau d’coli </dc:title>
  <dc:creator>Natalie Kuldell</dc:creator>
  <cp:lastModifiedBy>Natalie Kuldell</cp:lastModifiedBy>
  <cp:revision>40</cp:revision>
  <cp:lastPrinted>2013-02-12T12:38:04Z</cp:lastPrinted>
  <dcterms:created xsi:type="dcterms:W3CDTF">2013-02-12T12:37:01Z</dcterms:created>
  <dcterms:modified xsi:type="dcterms:W3CDTF">2013-02-12T13:05:32Z</dcterms:modified>
</cp:coreProperties>
</file>