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Google Shape;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ba22b1a73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ba22b1a73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ba22b1a73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ba22b1a73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4ba22b1a73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4ba22b1a73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ba22b1a73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ba22b1a73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ba22b1a73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ba22b1a73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4ba22b1a73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ba22b1a73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4ba22b1a73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4ba22b1a73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4c5096d5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c5096d5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4d0813d00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4d0813d00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ba22b1a7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ba22b1a7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4ba22b1a73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ba22b1a7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ba22b1a7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ba22b1a7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ba22b1a7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ba22b1a7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ba22b1a7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ba22b1a7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33b8ea72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3b8ea72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ba22b1a73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ba22b1a73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ba22b1a7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ba22b1a7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3" name="Shape 43"/>
        <p:cNvGrpSpPr/>
        <p:nvPr/>
      </p:nvGrpSpPr>
      <p:grpSpPr>
        <a:xfrm>
          <a:off x="0" y="0"/>
          <a:ext cx="0" cy="0"/>
          <a:chOff x="0" y="0"/>
          <a:chExt cx="0" cy="0"/>
        </a:xfrm>
      </p:grpSpPr>
      <p:sp>
        <p:nvSpPr>
          <p:cNvPr id="44" name="Google Shape;44;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6" name="Google Shape;4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 name="Shape 47"/>
        <p:cNvGrpSpPr/>
        <p:nvPr/>
      </p:nvGrpSpPr>
      <p:grpSpPr>
        <a:xfrm>
          <a:off x="0" y="0"/>
          <a:ext cx="0" cy="0"/>
          <a:chOff x="0" y="0"/>
          <a:chExt cx="0" cy="0"/>
        </a:xfrm>
      </p:grpSpPr>
      <p:sp>
        <p:nvSpPr>
          <p:cNvPr id="48" name="Google Shape;4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8" name="Google Shape;18;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2" name="Google Shape;22;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7" name="Shape 27"/>
        <p:cNvGrpSpPr/>
        <p:nvPr/>
      </p:nvGrpSpPr>
      <p:grpSpPr>
        <a:xfrm>
          <a:off x="0" y="0"/>
          <a:ext cx="0" cy="0"/>
          <a:chOff x="0" y="0"/>
          <a:chExt cx="0" cy="0"/>
        </a:xfrm>
      </p:grpSpPr>
      <p:sp>
        <p:nvSpPr>
          <p:cNvPr id="28" name="Google Shape;28;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9" name="Google Shape;29;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1" name="Shape 31"/>
        <p:cNvGrpSpPr/>
        <p:nvPr/>
      </p:nvGrpSpPr>
      <p:grpSpPr>
        <a:xfrm>
          <a:off x="0" y="0"/>
          <a:ext cx="0" cy="0"/>
          <a:chOff x="0" y="0"/>
          <a:chExt cx="0" cy="0"/>
        </a:xfrm>
      </p:grpSpPr>
      <p:sp>
        <p:nvSpPr>
          <p:cNvPr id="32" name="Google Shape;32;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3" name="Google Shape;3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4" name="Shape 34"/>
        <p:cNvGrpSpPr/>
        <p:nvPr/>
      </p:nvGrpSpPr>
      <p:grpSpPr>
        <a:xfrm>
          <a:off x="0" y="0"/>
          <a:ext cx="0" cy="0"/>
          <a:chOff x="0" y="0"/>
          <a:chExt cx="0" cy="0"/>
        </a:xfrm>
      </p:grpSpPr>
      <p:sp>
        <p:nvSpPr>
          <p:cNvPr id="35" name="Google Shape;35;p9"/>
          <p:cNvSpPr/>
          <p:nvPr/>
        </p:nvSpPr>
        <p:spPr>
          <a:xfrm>
            <a:off x="4572000" y="-125"/>
            <a:ext cx="4572000" cy="51435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7" name="Google Shape;37;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 name="Google Shape;38;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rgbClr val="FFFFFF"/>
              </a:buClr>
              <a:buSzPts val="1800"/>
              <a:buChar char="●"/>
              <a:defRPr>
                <a:solidFill>
                  <a:srgbClr val="FFFFFF"/>
                </a:solidFill>
              </a:defRPr>
            </a:lvl1pPr>
            <a:lvl2pPr indent="-317500" lvl="1" marL="914400">
              <a:spcBef>
                <a:spcPts val="1600"/>
              </a:spcBef>
              <a:spcAft>
                <a:spcPts val="0"/>
              </a:spcAft>
              <a:buClr>
                <a:srgbClr val="FFFFFF"/>
              </a:buClr>
              <a:buSzPts val="1400"/>
              <a:buChar char="○"/>
              <a:defRPr>
                <a:solidFill>
                  <a:srgbClr val="FFFFFF"/>
                </a:solidFill>
              </a:defRPr>
            </a:lvl2pPr>
            <a:lvl3pPr indent="-317500" lvl="2" marL="1371600">
              <a:spcBef>
                <a:spcPts val="1600"/>
              </a:spcBef>
              <a:spcAft>
                <a:spcPts val="0"/>
              </a:spcAft>
              <a:buClr>
                <a:srgbClr val="FFFFFF"/>
              </a:buClr>
              <a:buSzPts val="1400"/>
              <a:buChar char="■"/>
              <a:defRPr>
                <a:solidFill>
                  <a:srgbClr val="FFFFFF"/>
                </a:solidFill>
              </a:defRPr>
            </a:lvl3pPr>
            <a:lvl4pPr indent="-317500" lvl="3" marL="1828800">
              <a:spcBef>
                <a:spcPts val="1600"/>
              </a:spcBef>
              <a:spcAft>
                <a:spcPts val="0"/>
              </a:spcAft>
              <a:buClr>
                <a:srgbClr val="FFFFFF"/>
              </a:buClr>
              <a:buSzPts val="1400"/>
              <a:buChar char="●"/>
              <a:defRPr>
                <a:solidFill>
                  <a:srgbClr val="FFFFFF"/>
                </a:solidFill>
              </a:defRPr>
            </a:lvl4pPr>
            <a:lvl5pPr indent="-317500" lvl="4" marL="2286000">
              <a:spcBef>
                <a:spcPts val="1600"/>
              </a:spcBef>
              <a:spcAft>
                <a:spcPts val="0"/>
              </a:spcAft>
              <a:buClr>
                <a:srgbClr val="FFFFFF"/>
              </a:buClr>
              <a:buSzPts val="1400"/>
              <a:buChar char="○"/>
              <a:defRPr>
                <a:solidFill>
                  <a:srgbClr val="FFFFFF"/>
                </a:solidFill>
              </a:defRPr>
            </a:lvl5pPr>
            <a:lvl6pPr indent="-317500" lvl="5" marL="2743200">
              <a:spcBef>
                <a:spcPts val="1600"/>
              </a:spcBef>
              <a:spcAft>
                <a:spcPts val="0"/>
              </a:spcAft>
              <a:buClr>
                <a:srgbClr val="FFFFFF"/>
              </a:buClr>
              <a:buSzPts val="1400"/>
              <a:buChar char="■"/>
              <a:defRPr>
                <a:solidFill>
                  <a:srgbClr val="FFFFFF"/>
                </a:solidFill>
              </a:defRPr>
            </a:lvl6pPr>
            <a:lvl7pPr indent="-317500" lvl="6" marL="3200400">
              <a:spcBef>
                <a:spcPts val="1600"/>
              </a:spcBef>
              <a:spcAft>
                <a:spcPts val="0"/>
              </a:spcAft>
              <a:buClr>
                <a:srgbClr val="FFFFFF"/>
              </a:buClr>
              <a:buSzPts val="1400"/>
              <a:buChar char="●"/>
              <a:defRPr>
                <a:solidFill>
                  <a:srgbClr val="FFFFFF"/>
                </a:solidFill>
              </a:defRPr>
            </a:lvl7pPr>
            <a:lvl8pPr indent="-317500" lvl="7" marL="3657600">
              <a:spcBef>
                <a:spcPts val="1600"/>
              </a:spcBef>
              <a:spcAft>
                <a:spcPts val="0"/>
              </a:spcAft>
              <a:buClr>
                <a:srgbClr val="FFFFFF"/>
              </a:buClr>
              <a:buSzPts val="1400"/>
              <a:buChar char="○"/>
              <a:defRPr>
                <a:solidFill>
                  <a:srgbClr val="FFFFFF"/>
                </a:solidFill>
              </a:defRPr>
            </a:lvl8pPr>
            <a:lvl9pPr indent="-317500" lvl="8" marL="4114800">
              <a:spcBef>
                <a:spcPts val="1600"/>
              </a:spcBef>
              <a:spcAft>
                <a:spcPts val="1600"/>
              </a:spcAft>
              <a:buClr>
                <a:srgbClr val="FFFFFF"/>
              </a:buClr>
              <a:buSzPts val="1400"/>
              <a:buChar char="■"/>
              <a:defRPr>
                <a:solidFill>
                  <a:srgbClr val="FFFFFF"/>
                </a:solidFill>
              </a:defRPr>
            </a:lvl9pPr>
          </a:lstStyle>
          <a:p/>
        </p:txBody>
      </p:sp>
      <p:sp>
        <p:nvSpPr>
          <p:cNvPr id="39" name="Google Shape;3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0" name="Shape 40"/>
        <p:cNvGrpSpPr/>
        <p:nvPr/>
      </p:nvGrpSpPr>
      <p:grpSpPr>
        <a:xfrm>
          <a:off x="0" y="0"/>
          <a:ext cx="0" cy="0"/>
          <a:chOff x="0" y="0"/>
          <a:chExt cx="0" cy="0"/>
        </a:xfrm>
      </p:grpSpPr>
      <p:sp>
        <p:nvSpPr>
          <p:cNvPr id="41" name="Google Shape;41;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2" name="Google Shape;42;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1pPr>
            <a:lvl2pPr lvl="1">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2pPr>
            <a:lvl3pPr lvl="2">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3pPr>
            <a:lvl4pPr lvl="3">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4pPr>
            <a:lvl5pPr lvl="4">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5pPr>
            <a:lvl6pPr lvl="5">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6pPr>
            <a:lvl7pPr lvl="6">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7pPr>
            <a:lvl8pPr lvl="7">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8pPr>
            <a:lvl9pPr lvl="8">
              <a:spcBef>
                <a:spcPts val="0"/>
              </a:spcBef>
              <a:spcAft>
                <a:spcPts val="0"/>
              </a:spcAft>
              <a:buClr>
                <a:schemeClr val="dk1"/>
              </a:buClr>
              <a:buSzPts val="2800"/>
              <a:buFont typeface="Avenir"/>
              <a:buNone/>
              <a:defRPr sz="2800">
                <a:solidFill>
                  <a:schemeClr val="dk1"/>
                </a:solidFill>
                <a:latin typeface="Avenir"/>
                <a:ea typeface="Avenir"/>
                <a:cs typeface="Avenir"/>
                <a:sym typeface="Aveni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Avenir"/>
              <a:buChar char="●"/>
              <a:defRPr sz="1800">
                <a:solidFill>
                  <a:schemeClr val="dk2"/>
                </a:solidFill>
                <a:latin typeface="Avenir"/>
                <a:ea typeface="Avenir"/>
                <a:cs typeface="Avenir"/>
                <a:sym typeface="Avenir"/>
              </a:defRPr>
            </a:lvl1pPr>
            <a:lvl2pPr indent="-317500" lvl="1" marL="9144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2pPr>
            <a:lvl3pPr indent="-317500" lvl="2" marL="13716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3pPr>
            <a:lvl4pPr indent="-317500" lvl="3" marL="18288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4pPr>
            <a:lvl5pPr indent="-317500" lvl="4" marL="22860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5pPr>
            <a:lvl6pPr indent="-317500" lvl="5" marL="27432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6pPr>
            <a:lvl7pPr indent="-317500" lvl="6" marL="32004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7pPr>
            <a:lvl8pPr indent="-317500" lvl="7" marL="3657600">
              <a:lnSpc>
                <a:spcPct val="115000"/>
              </a:lnSpc>
              <a:spcBef>
                <a:spcPts val="1600"/>
              </a:spcBef>
              <a:spcAft>
                <a:spcPts val="0"/>
              </a:spcAft>
              <a:buClr>
                <a:schemeClr val="dk2"/>
              </a:buClr>
              <a:buSzPts val="1400"/>
              <a:buFont typeface="Avenir"/>
              <a:buChar char="○"/>
              <a:defRPr>
                <a:solidFill>
                  <a:schemeClr val="dk2"/>
                </a:solidFill>
                <a:latin typeface="Avenir"/>
                <a:ea typeface="Avenir"/>
                <a:cs typeface="Avenir"/>
                <a:sym typeface="Avenir"/>
              </a:defRPr>
            </a:lvl8pPr>
            <a:lvl9pPr indent="-317500" lvl="8" marL="4114800">
              <a:lnSpc>
                <a:spcPct val="115000"/>
              </a:lnSpc>
              <a:spcBef>
                <a:spcPts val="1600"/>
              </a:spcBef>
              <a:spcAft>
                <a:spcPts val="1600"/>
              </a:spcAft>
              <a:buClr>
                <a:schemeClr val="dk2"/>
              </a:buClr>
              <a:buSzPts val="1400"/>
              <a:buFont typeface="Avenir"/>
              <a:buChar char="■"/>
              <a:defRPr>
                <a:solidFill>
                  <a:schemeClr val="dk2"/>
                </a:solidFill>
                <a:latin typeface="Avenir"/>
                <a:ea typeface="Avenir"/>
                <a:cs typeface="Avenir"/>
                <a:sym typeface="Avenir"/>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pic>
        <p:nvPicPr>
          <p:cNvPr id="53" name="Google Shape;53;p13"/>
          <p:cNvPicPr preferRelativeResize="0"/>
          <p:nvPr/>
        </p:nvPicPr>
        <p:blipFill rotWithShape="1">
          <a:blip r:embed="rId3">
            <a:alphaModFix/>
          </a:blip>
          <a:srcRect b="30177" l="0" r="0" t="0"/>
          <a:stretch/>
        </p:blipFill>
        <p:spPr>
          <a:xfrm>
            <a:off x="535550" y="1048549"/>
            <a:ext cx="5620230" cy="1300800"/>
          </a:xfrm>
          <a:prstGeom prst="rect">
            <a:avLst/>
          </a:prstGeom>
          <a:noFill/>
          <a:ln>
            <a:noFill/>
          </a:ln>
        </p:spPr>
      </p:pic>
      <p:sp>
        <p:nvSpPr>
          <p:cNvPr id="54" name="Google Shape;54;p13"/>
          <p:cNvSpPr txBox="1"/>
          <p:nvPr/>
        </p:nvSpPr>
        <p:spPr>
          <a:xfrm>
            <a:off x="413575" y="2692475"/>
            <a:ext cx="53634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Golden Bread</a:t>
            </a:r>
            <a:endParaRPr sz="3600">
              <a:solidFill>
                <a:srgbClr val="6DC066"/>
              </a:solidFill>
              <a:latin typeface="Avenir"/>
              <a:ea typeface="Avenir"/>
              <a:cs typeface="Avenir"/>
              <a:sym typeface="Avenir"/>
            </a:endParaRPr>
          </a:p>
        </p:txBody>
      </p:sp>
      <p:sp>
        <p:nvSpPr>
          <p:cNvPr id="55" name="Google Shape;55;p13"/>
          <p:cNvSpPr txBox="1"/>
          <p:nvPr/>
        </p:nvSpPr>
        <p:spPr>
          <a:xfrm>
            <a:off x="462575" y="3288325"/>
            <a:ext cx="6257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latin typeface="Avenir"/>
                <a:ea typeface="Avenir"/>
                <a:cs typeface="Avenir"/>
                <a:sym typeface="Avenir"/>
              </a:rPr>
              <a:t>Explores the science, engineering and bioethics of a yeast that’s genetically modified to make a vitamin-enriched food. Lab activities include PCR, yeast transformation, codon shuffling and statistical analysis of data</a:t>
            </a:r>
            <a:endParaRPr>
              <a:latin typeface="Avenir"/>
              <a:ea typeface="Avenir"/>
              <a:cs typeface="Avenir"/>
              <a:sym typeface="Avenir"/>
            </a:endParaRPr>
          </a:p>
        </p:txBody>
      </p:sp>
      <p:pic>
        <p:nvPicPr>
          <p:cNvPr id="56" name="Google Shape;56;p13"/>
          <p:cNvPicPr preferRelativeResize="0"/>
          <p:nvPr/>
        </p:nvPicPr>
        <p:blipFill>
          <a:blip r:embed="rId4">
            <a:alphaModFix/>
          </a:blip>
          <a:stretch>
            <a:fillRect/>
          </a:stretch>
        </p:blipFill>
        <p:spPr>
          <a:xfrm>
            <a:off x="6332700" y="1954150"/>
            <a:ext cx="2385949" cy="2250975"/>
          </a:xfrm>
          <a:prstGeom prst="rect">
            <a:avLst/>
          </a:prstGeom>
          <a:noFill/>
          <a:ln>
            <a:noFill/>
          </a:ln>
        </p:spPr>
      </p:pic>
      <p:sp>
        <p:nvSpPr>
          <p:cNvPr id="57" name="Google Shape;57;p13"/>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170625" y="4710000"/>
            <a:ext cx="23493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9ABE2"/>
                </a:solidFill>
              </a:rPr>
              <a:t>BioBuilder.org</a:t>
            </a:r>
            <a:endParaRPr>
              <a:solidFill>
                <a:srgbClr val="29ABE2"/>
              </a:solidFill>
            </a:endParaRPr>
          </a:p>
        </p:txBody>
      </p:sp>
      <p:grpSp>
        <p:nvGrpSpPr>
          <p:cNvPr id="59" name="Google Shape;59;p13"/>
          <p:cNvGrpSpPr/>
          <p:nvPr/>
        </p:nvGrpSpPr>
        <p:grpSpPr>
          <a:xfrm>
            <a:off x="152400" y="2931075"/>
            <a:ext cx="375900" cy="1300800"/>
            <a:chOff x="170625" y="2778675"/>
            <a:chExt cx="375900" cy="1300800"/>
          </a:xfrm>
        </p:grpSpPr>
        <p:sp>
          <p:nvSpPr>
            <p:cNvPr id="60" name="Google Shape;60;p13"/>
            <p:cNvSpPr/>
            <p:nvPr/>
          </p:nvSpPr>
          <p:spPr>
            <a:xfrm>
              <a:off x="170625" y="2778675"/>
              <a:ext cx="375900" cy="1300800"/>
            </a:xfrm>
            <a:prstGeom prst="rect">
              <a:avLst/>
            </a:prstGeom>
            <a:solidFill>
              <a:srgbClr val="6DC066">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 name="Google Shape;61;p13"/>
            <p:cNvGrpSpPr/>
            <p:nvPr/>
          </p:nvGrpSpPr>
          <p:grpSpPr>
            <a:xfrm>
              <a:off x="170625" y="2778675"/>
              <a:ext cx="375900" cy="595500"/>
              <a:chOff x="609600" y="5181275"/>
              <a:chExt cx="375900" cy="595500"/>
            </a:xfrm>
          </p:grpSpPr>
          <p:sp>
            <p:nvSpPr>
              <p:cNvPr id="62" name="Google Shape;62;p13"/>
              <p:cNvSpPr/>
              <p:nvPr/>
            </p:nvSpPr>
            <p:spPr>
              <a:xfrm>
                <a:off x="609600" y="5181275"/>
                <a:ext cx="375900" cy="595500"/>
              </a:xfrm>
              <a:prstGeom prst="rect">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rot="5400000">
                <a:off x="720000" y="5283258"/>
                <a:ext cx="155100" cy="1344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22"/>
          <p:cNvPicPr preferRelativeResize="0"/>
          <p:nvPr/>
        </p:nvPicPr>
        <p:blipFill rotWithShape="1">
          <a:blip r:embed="rId3">
            <a:alphaModFix/>
          </a:blip>
          <a:srcRect b="6412" l="41634" r="40361" t="5991"/>
          <a:stretch/>
        </p:blipFill>
        <p:spPr>
          <a:xfrm>
            <a:off x="475075" y="870850"/>
            <a:ext cx="1220621" cy="3842702"/>
          </a:xfrm>
          <a:prstGeom prst="rect">
            <a:avLst/>
          </a:prstGeom>
          <a:noFill/>
          <a:ln>
            <a:noFill/>
          </a:ln>
        </p:spPr>
      </p:pic>
      <p:sp>
        <p:nvSpPr>
          <p:cNvPr id="150" name="Google Shape;150;p22"/>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2"/>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Golden Bread</a:t>
            </a:r>
            <a:endParaRPr sz="3600">
              <a:latin typeface="Avenir"/>
              <a:ea typeface="Avenir"/>
              <a:cs typeface="Avenir"/>
              <a:sym typeface="Avenir"/>
            </a:endParaRPr>
          </a:p>
        </p:txBody>
      </p:sp>
      <p:sp>
        <p:nvSpPr>
          <p:cNvPr id="152" name="Google Shape;152;p22"/>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
        <p:nvSpPr>
          <p:cNvPr id="153" name="Google Shape;153;p22"/>
          <p:cNvSpPr txBox="1"/>
          <p:nvPr/>
        </p:nvSpPr>
        <p:spPr>
          <a:xfrm>
            <a:off x="1899825" y="2282175"/>
            <a:ext cx="65727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900">
                <a:solidFill>
                  <a:schemeClr val="dk1"/>
                </a:solidFill>
                <a:latin typeface="Avenir"/>
                <a:ea typeface="Avenir"/>
                <a:cs typeface="Avenir"/>
                <a:sym typeface="Avenir"/>
              </a:rPr>
              <a:t>Nature has provided a simple way to detect pigments produced by this pathway. The first three compounds in this pathway are colorless, but the last three are colored yellow, red, and orange, respectively. Yeast making β-carotene turn bright orange while yeast making lycopene turn red like a tomato, which has a naturally high lycopene concentration. Finally, neurosporene is a yellow intermediate in this pathway. White colonies may have lost one or more of the crt genes. </a:t>
            </a:r>
            <a:endParaRPr sz="1900">
              <a:solidFill>
                <a:schemeClr val="dk1"/>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3"/>
          <p:cNvSpPr txBox="1"/>
          <p:nvPr/>
        </p:nvSpPr>
        <p:spPr>
          <a:xfrm>
            <a:off x="413575" y="340000"/>
            <a:ext cx="8654100" cy="80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Golden Bread</a:t>
            </a:r>
            <a:endParaRPr sz="3600">
              <a:solidFill>
                <a:schemeClr val="dk1"/>
              </a:solidFill>
              <a:latin typeface="Avenir"/>
              <a:ea typeface="Avenir"/>
              <a:cs typeface="Avenir"/>
              <a:sym typeface="Avenir"/>
            </a:endParaRPr>
          </a:p>
          <a:p>
            <a:pPr indent="0" lvl="0" marL="0" rtl="0" algn="l">
              <a:spcBef>
                <a:spcPts val="0"/>
              </a:spcBef>
              <a:spcAft>
                <a:spcPts val="0"/>
              </a:spcAft>
              <a:buNone/>
            </a:pPr>
            <a:r>
              <a:t/>
            </a:r>
            <a:endParaRPr sz="3600">
              <a:solidFill>
                <a:srgbClr val="6DC066"/>
              </a:solidFill>
              <a:latin typeface="Avenir"/>
              <a:ea typeface="Avenir"/>
              <a:cs typeface="Avenir"/>
              <a:sym typeface="Avenir"/>
            </a:endParaRPr>
          </a:p>
        </p:txBody>
      </p:sp>
      <p:sp>
        <p:nvSpPr>
          <p:cNvPr id="159" name="Google Shape;159;p23"/>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txBox="1"/>
          <p:nvPr/>
        </p:nvSpPr>
        <p:spPr>
          <a:xfrm>
            <a:off x="448500" y="3004250"/>
            <a:ext cx="7813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Researchers knew they had successfully added the three β-carotene biosynthesis genes into baker’s yeast, </a:t>
            </a:r>
            <a:r>
              <a:rPr i="1" lang="en" sz="1800">
                <a:solidFill>
                  <a:schemeClr val="dk1"/>
                </a:solidFill>
                <a:latin typeface="Avenir"/>
                <a:ea typeface="Avenir"/>
                <a:cs typeface="Avenir"/>
                <a:sym typeface="Avenir"/>
              </a:rPr>
              <a:t>S. cerevisiae</a:t>
            </a:r>
            <a:r>
              <a:rPr lang="en" sz="1800">
                <a:solidFill>
                  <a:schemeClr val="dk1"/>
                </a:solidFill>
                <a:latin typeface="Avenir"/>
                <a:ea typeface="Avenir"/>
                <a:cs typeface="Avenir"/>
                <a:sym typeface="Avenir"/>
              </a:rPr>
              <a:t>,  because they saw that the normally white-colored cells were grew as orange colonies. </a:t>
            </a:r>
            <a:endParaRPr sz="1800">
              <a:solidFill>
                <a:srgbClr val="000000"/>
              </a:solidFill>
              <a:latin typeface="Avenir"/>
              <a:ea typeface="Avenir"/>
              <a:cs typeface="Avenir"/>
              <a:sym typeface="Avenir"/>
            </a:endParaRPr>
          </a:p>
        </p:txBody>
      </p:sp>
      <p:sp>
        <p:nvSpPr>
          <p:cNvPr id="161" name="Google Shape;161;p23"/>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pic>
        <p:nvPicPr>
          <p:cNvPr id="162" name="Google Shape;162;p23"/>
          <p:cNvPicPr preferRelativeResize="0"/>
          <p:nvPr/>
        </p:nvPicPr>
        <p:blipFill rotWithShape="1">
          <a:blip r:embed="rId3">
            <a:alphaModFix/>
          </a:blip>
          <a:srcRect b="38179" l="3507" r="5624" t="34674"/>
          <a:stretch/>
        </p:blipFill>
        <p:spPr>
          <a:xfrm>
            <a:off x="286975" y="1248612"/>
            <a:ext cx="8584511" cy="16594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id="167" name="Google Shape;167;p24"/>
          <p:cNvPicPr preferRelativeResize="0"/>
          <p:nvPr/>
        </p:nvPicPr>
        <p:blipFill>
          <a:blip r:embed="rId3">
            <a:alphaModFix/>
          </a:blip>
          <a:stretch>
            <a:fillRect/>
          </a:stretch>
        </p:blipFill>
        <p:spPr>
          <a:xfrm>
            <a:off x="119425" y="1223350"/>
            <a:ext cx="2960150" cy="2945700"/>
          </a:xfrm>
          <a:prstGeom prst="rect">
            <a:avLst/>
          </a:prstGeom>
          <a:noFill/>
          <a:ln>
            <a:noFill/>
          </a:ln>
        </p:spPr>
      </p:pic>
      <p:sp>
        <p:nvSpPr>
          <p:cNvPr id="168" name="Google Shape;168;p24"/>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4"/>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Golden Bread</a:t>
            </a:r>
            <a:endParaRPr sz="3600">
              <a:latin typeface="Avenir"/>
              <a:ea typeface="Avenir"/>
              <a:cs typeface="Avenir"/>
              <a:sym typeface="Avenir"/>
            </a:endParaRPr>
          </a:p>
        </p:txBody>
      </p:sp>
      <p:sp>
        <p:nvSpPr>
          <p:cNvPr id="170" name="Google Shape;170;p24"/>
          <p:cNvSpPr txBox="1"/>
          <p:nvPr/>
        </p:nvSpPr>
        <p:spPr>
          <a:xfrm>
            <a:off x="2938500" y="2065875"/>
            <a:ext cx="61293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Much to the researcher’s disappointment, though, the strain was not orange 100 percent of the time.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When streaked out on a petri dish, the engineered yeast strain grew as orange colonies most of the time, but they could also see red, yellow, and white colonies, indicating that some of the steps in the pathway were not working. </a:t>
            </a:r>
            <a:endParaRPr sz="1800">
              <a:solidFill>
                <a:schemeClr val="dk1"/>
              </a:solidFill>
              <a:latin typeface="Avenir"/>
              <a:ea typeface="Avenir"/>
              <a:cs typeface="Avenir"/>
              <a:sym typeface="Avenir"/>
            </a:endParaRPr>
          </a:p>
        </p:txBody>
      </p:sp>
      <p:sp>
        <p:nvSpPr>
          <p:cNvPr id="171" name="Google Shape;171;p24"/>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5"/>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
        <p:nvSpPr>
          <p:cNvPr id="178" name="Google Shape;178;p25"/>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Engineering Toolbox</a:t>
            </a:r>
            <a:br>
              <a:rPr lang="en" sz="3600">
                <a:solidFill>
                  <a:srgbClr val="6DC066"/>
                </a:solidFill>
                <a:latin typeface="Avenir"/>
                <a:ea typeface="Avenir"/>
                <a:cs typeface="Avenir"/>
                <a:sym typeface="Avenir"/>
              </a:rPr>
            </a:br>
            <a:r>
              <a:rPr lang="en" sz="3600">
                <a:solidFill>
                  <a:srgbClr val="6DC066"/>
                </a:solidFill>
                <a:latin typeface="Avenir"/>
                <a:ea typeface="Avenir"/>
                <a:cs typeface="Avenir"/>
                <a:sym typeface="Avenir"/>
              </a:rPr>
              <a:t>Concept 1: Mean Time to Failure</a:t>
            </a:r>
            <a:endParaRPr sz="3600">
              <a:latin typeface="Avenir"/>
              <a:ea typeface="Avenir"/>
              <a:cs typeface="Avenir"/>
              <a:sym typeface="Avenir"/>
            </a:endParaRPr>
          </a:p>
        </p:txBody>
      </p:sp>
      <p:sp>
        <p:nvSpPr>
          <p:cNvPr id="179" name="Google Shape;179;p25"/>
          <p:cNvSpPr txBox="1"/>
          <p:nvPr/>
        </p:nvSpPr>
        <p:spPr>
          <a:xfrm>
            <a:off x="475075" y="2751675"/>
            <a:ext cx="8288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Avenir"/>
                <a:ea typeface="Avenir"/>
                <a:cs typeface="Avenir"/>
                <a:sym typeface="Avenir"/>
              </a:rPr>
              <a:t>The mean time to failure helps designers predict when a system will break. It also guides the designer on when and how to intervene through regular maintenance of the system. Engineers include MTF calculations in their design process so that they can recommend when parts should be serviced and how to use them for greatest longevity.</a:t>
            </a:r>
            <a:endParaRPr sz="20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2000">
              <a:solidFill>
                <a:schemeClr val="dk1"/>
              </a:solidFill>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6"/>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6"/>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
        <p:nvSpPr>
          <p:cNvPr id="186" name="Google Shape;186;p26"/>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Engineering Toolbox</a:t>
            </a:r>
            <a:br>
              <a:rPr lang="en" sz="3600">
                <a:solidFill>
                  <a:srgbClr val="6DC066"/>
                </a:solidFill>
                <a:latin typeface="Avenir"/>
                <a:ea typeface="Avenir"/>
                <a:cs typeface="Avenir"/>
                <a:sym typeface="Avenir"/>
              </a:rPr>
            </a:br>
            <a:r>
              <a:rPr lang="en" sz="3600">
                <a:solidFill>
                  <a:srgbClr val="6DC066"/>
                </a:solidFill>
                <a:latin typeface="Avenir"/>
                <a:ea typeface="Avenir"/>
                <a:cs typeface="Avenir"/>
                <a:sym typeface="Avenir"/>
              </a:rPr>
              <a:t>Concept 1: Mean Time to Failure</a:t>
            </a:r>
            <a:endParaRPr sz="3600">
              <a:latin typeface="Avenir"/>
              <a:ea typeface="Avenir"/>
              <a:cs typeface="Avenir"/>
              <a:sym typeface="Avenir"/>
            </a:endParaRPr>
          </a:p>
        </p:txBody>
      </p:sp>
      <p:sp>
        <p:nvSpPr>
          <p:cNvPr id="187" name="Google Shape;187;p26"/>
          <p:cNvSpPr txBox="1"/>
          <p:nvPr/>
        </p:nvSpPr>
        <p:spPr>
          <a:xfrm>
            <a:off x="5131825" y="2446875"/>
            <a:ext cx="3631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A paperclip’s MTF: </a:t>
            </a:r>
            <a:br>
              <a:rPr lang="en" sz="1800">
                <a:solidFill>
                  <a:schemeClr val="dk1"/>
                </a:solidFill>
                <a:latin typeface="Avenir"/>
                <a:ea typeface="Avenir"/>
                <a:cs typeface="Avenir"/>
                <a:sym typeface="Avenir"/>
              </a:rPr>
            </a:br>
            <a:r>
              <a:rPr lang="en" sz="1800">
                <a:solidFill>
                  <a:schemeClr val="dk1"/>
                </a:solidFill>
                <a:latin typeface="Avenir"/>
                <a:ea typeface="Avenir"/>
                <a:cs typeface="Avenir"/>
                <a:sym typeface="Avenir"/>
              </a:rPr>
              <a:t>Bending a paperclip back and forth, as shown here, will eventually cause it to break. The number of bends before breaking can be used to calculate MTF.</a:t>
            </a:r>
            <a:endParaRPr sz="1800">
              <a:solidFill>
                <a:schemeClr val="dk1"/>
              </a:solidFill>
              <a:latin typeface="Avenir"/>
              <a:ea typeface="Avenir"/>
              <a:cs typeface="Avenir"/>
              <a:sym typeface="Avenir"/>
            </a:endParaRPr>
          </a:p>
        </p:txBody>
      </p:sp>
      <p:pic>
        <p:nvPicPr>
          <p:cNvPr id="188" name="Google Shape;188;p26"/>
          <p:cNvPicPr preferRelativeResize="0"/>
          <p:nvPr/>
        </p:nvPicPr>
        <p:blipFill rotWithShape="1">
          <a:blip r:embed="rId3">
            <a:alphaModFix/>
          </a:blip>
          <a:srcRect b="35308" l="28840" r="25728" t="34412"/>
          <a:stretch/>
        </p:blipFill>
        <p:spPr>
          <a:xfrm>
            <a:off x="284225" y="1823551"/>
            <a:ext cx="4658276" cy="20087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7"/>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7"/>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
        <p:nvSpPr>
          <p:cNvPr id="195" name="Google Shape;195;p27"/>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Engineering Toolbox</a:t>
            </a:r>
            <a:br>
              <a:rPr lang="en" sz="3600">
                <a:solidFill>
                  <a:srgbClr val="6DC066"/>
                </a:solidFill>
                <a:latin typeface="Avenir"/>
                <a:ea typeface="Avenir"/>
                <a:cs typeface="Avenir"/>
                <a:sym typeface="Avenir"/>
              </a:rPr>
            </a:br>
            <a:r>
              <a:rPr lang="en" sz="3600">
                <a:solidFill>
                  <a:srgbClr val="6DC066"/>
                </a:solidFill>
                <a:latin typeface="Avenir"/>
                <a:ea typeface="Avenir"/>
                <a:cs typeface="Avenir"/>
                <a:sym typeface="Avenir"/>
              </a:rPr>
              <a:t>Concept 2: Redundancy</a:t>
            </a:r>
            <a:endParaRPr sz="3600">
              <a:solidFill>
                <a:schemeClr val="dk1"/>
              </a:solidFill>
              <a:latin typeface="Avenir"/>
              <a:ea typeface="Avenir"/>
              <a:cs typeface="Avenir"/>
              <a:sym typeface="Avenir"/>
            </a:endParaRPr>
          </a:p>
          <a:p>
            <a:pPr indent="0" lvl="0" marL="0" rtl="0" algn="l">
              <a:lnSpc>
                <a:spcPct val="115000"/>
              </a:lnSpc>
              <a:spcBef>
                <a:spcPts val="0"/>
              </a:spcBef>
              <a:spcAft>
                <a:spcPts val="0"/>
              </a:spcAft>
              <a:buClr>
                <a:schemeClr val="dk1"/>
              </a:buClr>
              <a:buSzPts val="1100"/>
              <a:buFont typeface="Arial"/>
              <a:buNone/>
            </a:pPr>
            <a:r>
              <a:t/>
            </a:r>
            <a:endParaRPr sz="3600">
              <a:solidFill>
                <a:srgbClr val="6DC066"/>
              </a:solidFill>
              <a:latin typeface="Avenir"/>
              <a:ea typeface="Avenir"/>
              <a:cs typeface="Avenir"/>
              <a:sym typeface="Avenir"/>
            </a:endParaRPr>
          </a:p>
        </p:txBody>
      </p:sp>
      <p:sp>
        <p:nvSpPr>
          <p:cNvPr id="196" name="Google Shape;196;p27"/>
          <p:cNvSpPr txBox="1"/>
          <p:nvPr/>
        </p:nvSpPr>
        <p:spPr>
          <a:xfrm>
            <a:off x="475075" y="2751675"/>
            <a:ext cx="8288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Building redundancy into an engineered system is another technique used in many fields to ensure more reliable performance.Redundancy in living cells is also important for their survival. DNA can be damaged by mutagens in the cell’s environment, inducing changes in the DNA sequence and making some of the genetic instructions essentially unreadable. Having two copies of the genome is a natural form of genetic redundancy and provides the cell with some insurance.</a:t>
            </a:r>
            <a:endParaRPr sz="1800">
              <a:solidFill>
                <a:schemeClr val="dk1"/>
              </a:solidFill>
              <a:latin typeface="Avenir"/>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8"/>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8"/>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
        <p:nvSpPr>
          <p:cNvPr id="203" name="Google Shape;203;p28"/>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Engineering Toolbox</a:t>
            </a:r>
            <a:br>
              <a:rPr lang="en" sz="3600">
                <a:solidFill>
                  <a:srgbClr val="6DC066"/>
                </a:solidFill>
                <a:latin typeface="Avenir"/>
                <a:ea typeface="Avenir"/>
                <a:cs typeface="Avenir"/>
                <a:sym typeface="Avenir"/>
              </a:rPr>
            </a:br>
            <a:r>
              <a:rPr lang="en" sz="3600">
                <a:solidFill>
                  <a:srgbClr val="6DC066"/>
                </a:solidFill>
                <a:latin typeface="Avenir"/>
                <a:ea typeface="Avenir"/>
                <a:cs typeface="Avenir"/>
                <a:sym typeface="Avenir"/>
              </a:rPr>
              <a:t>Concept 2: Redundancy</a:t>
            </a:r>
            <a:endParaRPr sz="3600">
              <a:latin typeface="Avenir"/>
              <a:ea typeface="Avenir"/>
              <a:cs typeface="Avenir"/>
              <a:sym typeface="Avenir"/>
            </a:endParaRPr>
          </a:p>
        </p:txBody>
      </p:sp>
      <p:sp>
        <p:nvSpPr>
          <p:cNvPr id="204" name="Google Shape;204;p28"/>
          <p:cNvSpPr txBox="1"/>
          <p:nvPr/>
        </p:nvSpPr>
        <p:spPr>
          <a:xfrm>
            <a:off x="2876450" y="3069425"/>
            <a:ext cx="58704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000">
                <a:solidFill>
                  <a:schemeClr val="dk1"/>
                </a:solidFill>
                <a:latin typeface="Avenir"/>
                <a:ea typeface="Avenir"/>
                <a:cs typeface="Avenir"/>
                <a:sym typeface="Avenir"/>
              </a:rPr>
              <a:t>By adding suspenders to a belt, you can </a:t>
            </a:r>
            <a:br>
              <a:rPr b="1" lang="en" sz="2000">
                <a:solidFill>
                  <a:schemeClr val="dk1"/>
                </a:solidFill>
                <a:latin typeface="Avenir"/>
                <a:ea typeface="Avenir"/>
                <a:cs typeface="Avenir"/>
                <a:sym typeface="Avenir"/>
              </a:rPr>
            </a:br>
            <a:r>
              <a:rPr b="1" lang="en" sz="2000">
                <a:solidFill>
                  <a:schemeClr val="dk1"/>
                </a:solidFill>
                <a:latin typeface="Avenir"/>
                <a:ea typeface="Avenir"/>
                <a:cs typeface="Avenir"/>
                <a:sym typeface="Avenir"/>
              </a:rPr>
              <a:t>be extra confident that there will be no </a:t>
            </a:r>
            <a:br>
              <a:rPr b="1" lang="en" sz="2000">
                <a:solidFill>
                  <a:schemeClr val="dk1"/>
                </a:solidFill>
                <a:latin typeface="Avenir"/>
                <a:ea typeface="Avenir"/>
                <a:cs typeface="Avenir"/>
                <a:sym typeface="Avenir"/>
              </a:rPr>
            </a:br>
            <a:r>
              <a:rPr b="1" lang="en" sz="2000">
                <a:solidFill>
                  <a:schemeClr val="dk1"/>
                </a:solidFill>
                <a:latin typeface="Avenir"/>
                <a:ea typeface="Avenir"/>
                <a:cs typeface="Avenir"/>
                <a:sym typeface="Avenir"/>
              </a:rPr>
              <a:t>wardrobe malfunctions.  </a:t>
            </a:r>
            <a:endParaRPr sz="2000">
              <a:solidFill>
                <a:schemeClr val="dk1"/>
              </a:solidFill>
              <a:latin typeface="Avenir"/>
              <a:ea typeface="Avenir"/>
              <a:cs typeface="Avenir"/>
              <a:sym typeface="Avenir"/>
            </a:endParaRPr>
          </a:p>
          <a:p>
            <a:pPr indent="0" lvl="0" marL="457200" rtl="0" algn="l">
              <a:lnSpc>
                <a:spcPct val="115000"/>
              </a:lnSpc>
              <a:spcBef>
                <a:spcPts val="0"/>
              </a:spcBef>
              <a:spcAft>
                <a:spcPts val="0"/>
              </a:spcAft>
              <a:buNone/>
            </a:pPr>
            <a:r>
              <a:t/>
            </a:r>
            <a:endParaRPr b="1" sz="2000">
              <a:solidFill>
                <a:schemeClr val="dk1"/>
              </a:solidFill>
              <a:latin typeface="Avenir"/>
              <a:ea typeface="Avenir"/>
              <a:cs typeface="Avenir"/>
              <a:sym typeface="Avenir"/>
            </a:endParaRPr>
          </a:p>
          <a:p>
            <a:pPr indent="0" lvl="0" marL="0" rtl="0" algn="l">
              <a:spcBef>
                <a:spcPts val="0"/>
              </a:spcBef>
              <a:spcAft>
                <a:spcPts val="0"/>
              </a:spcAft>
              <a:buNone/>
            </a:pPr>
            <a:r>
              <a:t/>
            </a:r>
            <a:endParaRPr sz="2000">
              <a:solidFill>
                <a:schemeClr val="dk1"/>
              </a:solidFill>
              <a:latin typeface="Avenir"/>
              <a:ea typeface="Avenir"/>
              <a:cs typeface="Avenir"/>
              <a:sym typeface="Avenir"/>
            </a:endParaRPr>
          </a:p>
          <a:p>
            <a:pPr indent="0" lvl="0" marL="0" rtl="0" algn="l">
              <a:spcBef>
                <a:spcPts val="0"/>
              </a:spcBef>
              <a:spcAft>
                <a:spcPts val="0"/>
              </a:spcAft>
              <a:buNone/>
            </a:pPr>
            <a:r>
              <a:t/>
            </a:r>
            <a:endParaRPr b="1" sz="2000">
              <a:solidFill>
                <a:srgbClr val="6DC066"/>
              </a:solidFill>
              <a:latin typeface="Avenir"/>
              <a:ea typeface="Avenir"/>
              <a:cs typeface="Avenir"/>
              <a:sym typeface="Avenir"/>
            </a:endParaRPr>
          </a:p>
          <a:p>
            <a:pPr indent="0" lvl="0" marL="0" rtl="0" algn="l">
              <a:lnSpc>
                <a:spcPct val="115000"/>
              </a:lnSpc>
              <a:spcBef>
                <a:spcPts val="0"/>
              </a:spcBef>
              <a:spcAft>
                <a:spcPts val="0"/>
              </a:spcAft>
              <a:buNone/>
            </a:pPr>
            <a:r>
              <a:t/>
            </a:r>
            <a:endParaRPr sz="2000">
              <a:solidFill>
                <a:schemeClr val="dk1"/>
              </a:solidFill>
              <a:latin typeface="Avenir"/>
              <a:ea typeface="Avenir"/>
              <a:cs typeface="Avenir"/>
              <a:sym typeface="Avenir"/>
            </a:endParaRPr>
          </a:p>
        </p:txBody>
      </p:sp>
      <p:pic>
        <p:nvPicPr>
          <p:cNvPr id="205" name="Google Shape;205;p28"/>
          <p:cNvPicPr preferRelativeResize="0"/>
          <p:nvPr/>
        </p:nvPicPr>
        <p:blipFill rotWithShape="1">
          <a:blip r:embed="rId3">
            <a:alphaModFix/>
          </a:blip>
          <a:srcRect b="33743" l="36610" r="39743" t="25276"/>
          <a:stretch/>
        </p:blipFill>
        <p:spPr>
          <a:xfrm>
            <a:off x="536850" y="1753938"/>
            <a:ext cx="2187199" cy="2452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9"/>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9"/>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
        <p:nvSpPr>
          <p:cNvPr id="212" name="Google Shape;212;p29"/>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Experimental Method</a:t>
            </a:r>
            <a:br>
              <a:rPr lang="en" sz="3600">
                <a:solidFill>
                  <a:srgbClr val="6DC066"/>
                </a:solidFill>
                <a:latin typeface="Avenir"/>
                <a:ea typeface="Avenir"/>
                <a:cs typeface="Avenir"/>
                <a:sym typeface="Avenir"/>
              </a:rPr>
            </a:br>
            <a:endParaRPr sz="3600">
              <a:latin typeface="Avenir"/>
              <a:ea typeface="Avenir"/>
              <a:cs typeface="Avenir"/>
              <a:sym typeface="Avenir"/>
            </a:endParaRPr>
          </a:p>
        </p:txBody>
      </p:sp>
      <p:pic>
        <p:nvPicPr>
          <p:cNvPr id="213" name="Google Shape;213;p29"/>
          <p:cNvPicPr preferRelativeResize="0"/>
          <p:nvPr/>
        </p:nvPicPr>
        <p:blipFill>
          <a:blip r:embed="rId3">
            <a:alphaModFix/>
          </a:blip>
          <a:stretch>
            <a:fillRect/>
          </a:stretch>
        </p:blipFill>
        <p:spPr>
          <a:xfrm>
            <a:off x="808038" y="990250"/>
            <a:ext cx="7527926" cy="23289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pic>
        <p:nvPicPr>
          <p:cNvPr id="218" name="Google Shape;218;p30"/>
          <p:cNvPicPr preferRelativeResize="0"/>
          <p:nvPr/>
        </p:nvPicPr>
        <p:blipFill>
          <a:blip r:embed="rId3">
            <a:alphaModFix/>
          </a:blip>
          <a:stretch>
            <a:fillRect/>
          </a:stretch>
        </p:blipFill>
        <p:spPr>
          <a:xfrm>
            <a:off x="67949" y="642837"/>
            <a:ext cx="4498874" cy="3476428"/>
          </a:xfrm>
          <a:prstGeom prst="rect">
            <a:avLst/>
          </a:prstGeom>
          <a:noFill/>
          <a:ln>
            <a:noFill/>
          </a:ln>
        </p:spPr>
      </p:pic>
      <p:pic>
        <p:nvPicPr>
          <p:cNvPr id="219" name="Google Shape;219;p30"/>
          <p:cNvPicPr preferRelativeResize="0"/>
          <p:nvPr/>
        </p:nvPicPr>
        <p:blipFill rotWithShape="1">
          <a:blip r:embed="rId4">
            <a:alphaModFix/>
          </a:blip>
          <a:srcRect b="30177" l="0" r="0" t="0"/>
          <a:stretch/>
        </p:blipFill>
        <p:spPr>
          <a:xfrm>
            <a:off x="4406075" y="2695075"/>
            <a:ext cx="2240226" cy="518500"/>
          </a:xfrm>
          <a:prstGeom prst="rect">
            <a:avLst/>
          </a:prstGeom>
          <a:noFill/>
          <a:ln>
            <a:noFill/>
          </a:ln>
        </p:spPr>
      </p:pic>
      <p:sp>
        <p:nvSpPr>
          <p:cNvPr id="220" name="Google Shape;220;p30"/>
          <p:cNvSpPr txBox="1"/>
          <p:nvPr/>
        </p:nvSpPr>
        <p:spPr>
          <a:xfrm>
            <a:off x="4264225" y="1667650"/>
            <a:ext cx="41535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0">
                <a:solidFill>
                  <a:srgbClr val="6DC066"/>
                </a:solidFill>
                <a:latin typeface="Avenir"/>
                <a:ea typeface="Avenir"/>
                <a:cs typeface="Avenir"/>
                <a:sym typeface="Avenir"/>
              </a:rPr>
              <a:t>Good Luck!</a:t>
            </a:r>
            <a:endParaRPr sz="6000">
              <a:solidFill>
                <a:srgbClr val="6DC066"/>
              </a:solidFill>
              <a:latin typeface="Avenir"/>
              <a:ea typeface="Avenir"/>
              <a:cs typeface="Avenir"/>
              <a:sym typeface="Avenir"/>
            </a:endParaRPr>
          </a:p>
        </p:txBody>
      </p:sp>
      <p:sp>
        <p:nvSpPr>
          <p:cNvPr id="221" name="Google Shape;221;p30"/>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0"/>
          <p:cNvSpPr txBox="1"/>
          <p:nvPr/>
        </p:nvSpPr>
        <p:spPr>
          <a:xfrm>
            <a:off x="170625" y="4710000"/>
            <a:ext cx="23493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9ABE2"/>
                </a:solidFill>
              </a:rPr>
              <a:t>BioBuilder.org</a:t>
            </a:r>
            <a:endParaRPr>
              <a:solidFill>
                <a:srgbClr val="29ABE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4"/>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pic>
        <p:nvPicPr>
          <p:cNvPr id="70" name="Google Shape;70;p14"/>
          <p:cNvPicPr preferRelativeResize="0"/>
          <p:nvPr/>
        </p:nvPicPr>
        <p:blipFill>
          <a:blip r:embed="rId3">
            <a:alphaModFix/>
          </a:blip>
          <a:stretch>
            <a:fillRect/>
          </a:stretch>
        </p:blipFill>
        <p:spPr>
          <a:xfrm>
            <a:off x="208000" y="340000"/>
            <a:ext cx="724825" cy="4093200"/>
          </a:xfrm>
          <a:prstGeom prst="rect">
            <a:avLst/>
          </a:prstGeom>
          <a:noFill/>
          <a:ln>
            <a:noFill/>
          </a:ln>
        </p:spPr>
      </p:pic>
      <p:sp>
        <p:nvSpPr>
          <p:cNvPr id="71" name="Google Shape;71;p14"/>
          <p:cNvSpPr txBox="1"/>
          <p:nvPr/>
        </p:nvSpPr>
        <p:spPr>
          <a:xfrm>
            <a:off x="1100950" y="340000"/>
            <a:ext cx="53634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Synthetic Biology</a:t>
            </a:r>
            <a:endParaRPr sz="3600">
              <a:solidFill>
                <a:srgbClr val="6DC066"/>
              </a:solidFill>
              <a:latin typeface="Avenir"/>
              <a:ea typeface="Avenir"/>
              <a:cs typeface="Avenir"/>
              <a:sym typeface="Avenir"/>
            </a:endParaRPr>
          </a:p>
        </p:txBody>
      </p:sp>
      <p:sp>
        <p:nvSpPr>
          <p:cNvPr id="72" name="Google Shape;72;p14"/>
          <p:cNvSpPr txBox="1"/>
          <p:nvPr/>
        </p:nvSpPr>
        <p:spPr>
          <a:xfrm>
            <a:off x="1149950" y="2059875"/>
            <a:ext cx="62571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Synthetic Biology uses genetic engineering techniques to construct synthetic living systems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t/>
            </a:r>
            <a:endParaRPr sz="1800">
              <a:solidFill>
                <a:schemeClr val="dk1"/>
              </a:solidFill>
              <a:latin typeface="Avenir"/>
              <a:ea typeface="Avenir"/>
              <a:cs typeface="Avenir"/>
              <a:sym typeface="Avenir"/>
            </a:endParaRPr>
          </a:p>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The synthetic biology approach familiarizes teachers and students with</a:t>
            </a:r>
            <a:endParaRPr sz="1800">
              <a:solidFill>
                <a:schemeClr val="dk1"/>
              </a:solidFill>
              <a:latin typeface="Avenir"/>
              <a:ea typeface="Avenir"/>
              <a:cs typeface="Avenir"/>
              <a:sym typeface="Avenir"/>
            </a:endParaRPr>
          </a:p>
          <a:p>
            <a:pPr indent="-342900" lvl="0" marL="1828800" rtl="0" algn="l">
              <a:lnSpc>
                <a:spcPct val="115000"/>
              </a:lnSpc>
              <a:spcBef>
                <a:spcPts val="0"/>
              </a:spcBef>
              <a:spcAft>
                <a:spcPts val="0"/>
              </a:spcAft>
              <a:buClr>
                <a:schemeClr val="dk1"/>
              </a:buClr>
              <a:buSzPts val="1800"/>
              <a:buFont typeface="Avenir"/>
              <a:buChar char="●"/>
            </a:pPr>
            <a:r>
              <a:rPr lang="en" sz="1800">
                <a:solidFill>
                  <a:schemeClr val="dk1"/>
                </a:solidFill>
                <a:latin typeface="Avenir"/>
                <a:ea typeface="Avenir"/>
                <a:cs typeface="Avenir"/>
                <a:sym typeface="Avenir"/>
              </a:rPr>
              <a:t>molecular biology</a:t>
            </a:r>
            <a:endParaRPr sz="1800">
              <a:solidFill>
                <a:schemeClr val="dk1"/>
              </a:solidFill>
              <a:latin typeface="Avenir"/>
              <a:ea typeface="Avenir"/>
              <a:cs typeface="Avenir"/>
              <a:sym typeface="Avenir"/>
            </a:endParaRPr>
          </a:p>
          <a:p>
            <a:pPr indent="-342900" lvl="0" marL="1828800" rtl="0" algn="l">
              <a:lnSpc>
                <a:spcPct val="115000"/>
              </a:lnSpc>
              <a:spcBef>
                <a:spcPts val="0"/>
              </a:spcBef>
              <a:spcAft>
                <a:spcPts val="0"/>
              </a:spcAft>
              <a:buClr>
                <a:schemeClr val="dk1"/>
              </a:buClr>
              <a:buSzPts val="1800"/>
              <a:buFont typeface="Avenir"/>
              <a:buChar char="●"/>
            </a:pPr>
            <a:r>
              <a:rPr lang="en" sz="1800">
                <a:solidFill>
                  <a:schemeClr val="dk1"/>
                </a:solidFill>
                <a:latin typeface="Avenir"/>
                <a:ea typeface="Avenir"/>
                <a:cs typeface="Avenir"/>
                <a:sym typeface="Avenir"/>
              </a:rPr>
              <a:t>genetic engineering </a:t>
            </a:r>
            <a:endParaRPr sz="1800">
              <a:solidFill>
                <a:schemeClr val="dk1"/>
              </a:solidFill>
              <a:latin typeface="Avenir"/>
              <a:ea typeface="Avenir"/>
              <a:cs typeface="Avenir"/>
              <a:sym typeface="Avenir"/>
            </a:endParaRPr>
          </a:p>
          <a:p>
            <a:pPr indent="-342900" lvl="0" marL="1828800" rtl="0" algn="l">
              <a:lnSpc>
                <a:spcPct val="115000"/>
              </a:lnSpc>
              <a:spcBef>
                <a:spcPts val="0"/>
              </a:spcBef>
              <a:spcAft>
                <a:spcPts val="0"/>
              </a:spcAft>
              <a:buClr>
                <a:schemeClr val="dk1"/>
              </a:buClr>
              <a:buSzPts val="1800"/>
              <a:buFont typeface="Avenir"/>
              <a:buChar char="●"/>
            </a:pPr>
            <a:r>
              <a:rPr lang="en" sz="1800">
                <a:solidFill>
                  <a:schemeClr val="dk1"/>
                </a:solidFill>
                <a:latin typeface="Avenir"/>
                <a:ea typeface="Avenir"/>
                <a:cs typeface="Avenir"/>
                <a:sym typeface="Avenir"/>
              </a:rPr>
              <a:t>microbiology methods </a:t>
            </a:r>
            <a:endParaRPr sz="1800">
              <a:solidFill>
                <a:schemeClr val="dk1"/>
              </a:solidFill>
              <a:latin typeface="Avenir"/>
              <a:ea typeface="Avenir"/>
              <a:cs typeface="Avenir"/>
              <a:sym typeface="Avenir"/>
            </a:endParaRPr>
          </a:p>
          <a:p>
            <a:pPr indent="457200" lvl="0" marL="1371600" rtl="0" algn="l">
              <a:lnSpc>
                <a:spcPct val="115000"/>
              </a:lnSpc>
              <a:spcBef>
                <a:spcPts val="0"/>
              </a:spcBef>
              <a:spcAft>
                <a:spcPts val="0"/>
              </a:spcAft>
              <a:buNone/>
            </a:pPr>
            <a:r>
              <a:t/>
            </a:r>
            <a:endParaRPr b="1" sz="1800">
              <a:solidFill>
                <a:schemeClr val="dk1"/>
              </a:solidFill>
              <a:latin typeface="Avenir"/>
              <a:ea typeface="Avenir"/>
              <a:cs typeface="Avenir"/>
              <a:sym typeface="Avenir"/>
            </a:endParaRPr>
          </a:p>
          <a:p>
            <a:pPr indent="0" lvl="0" marL="1371600" rtl="0" algn="l">
              <a:lnSpc>
                <a:spcPct val="115000"/>
              </a:lnSpc>
              <a:spcBef>
                <a:spcPts val="0"/>
              </a:spcBef>
              <a:spcAft>
                <a:spcPts val="0"/>
              </a:spcAft>
              <a:buNone/>
            </a:pPr>
            <a:r>
              <a:rPr b="1" lang="en" sz="1800">
                <a:solidFill>
                  <a:srgbClr val="6DC066"/>
                </a:solidFill>
                <a:latin typeface="Avenir"/>
                <a:ea typeface="Avenir"/>
                <a:cs typeface="Avenir"/>
                <a:sym typeface="Avenir"/>
              </a:rPr>
              <a:t>ALL IN AN ENGINEERING SETTING</a:t>
            </a:r>
            <a:endParaRPr b="1" sz="1800">
              <a:solidFill>
                <a:srgbClr val="6DC066"/>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nvSpPr>
        <p:spPr>
          <a:xfrm>
            <a:off x="413575" y="187600"/>
            <a:ext cx="86541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Synthetic Biology: </a:t>
            </a:r>
            <a:r>
              <a:rPr lang="en" sz="3000">
                <a:solidFill>
                  <a:srgbClr val="6DC066"/>
                </a:solidFill>
                <a:latin typeface="Avenir"/>
                <a:ea typeface="Avenir"/>
                <a:cs typeface="Avenir"/>
                <a:sym typeface="Avenir"/>
              </a:rPr>
              <a:t>Engineering Principles</a:t>
            </a:r>
            <a:endParaRPr sz="3000">
              <a:solidFill>
                <a:srgbClr val="6DC066"/>
              </a:solidFill>
              <a:latin typeface="Avenir"/>
              <a:ea typeface="Avenir"/>
              <a:cs typeface="Avenir"/>
              <a:sym typeface="Avenir"/>
            </a:endParaRPr>
          </a:p>
        </p:txBody>
      </p:sp>
      <p:pic>
        <p:nvPicPr>
          <p:cNvPr id="78" name="Google Shape;78;p15"/>
          <p:cNvPicPr preferRelativeResize="0"/>
          <p:nvPr/>
        </p:nvPicPr>
        <p:blipFill rotWithShape="1">
          <a:blip r:embed="rId3">
            <a:alphaModFix/>
          </a:blip>
          <a:srcRect b="55993" l="10104" r="0" t="12301"/>
          <a:stretch/>
        </p:blipFill>
        <p:spPr>
          <a:xfrm>
            <a:off x="524700" y="782300"/>
            <a:ext cx="6456727" cy="2946949"/>
          </a:xfrm>
          <a:prstGeom prst="rect">
            <a:avLst/>
          </a:prstGeom>
          <a:noFill/>
          <a:ln>
            <a:noFill/>
          </a:ln>
        </p:spPr>
      </p:pic>
      <p:sp>
        <p:nvSpPr>
          <p:cNvPr id="79" name="Google Shape;79;p15"/>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nvSpPr>
        <p:spPr>
          <a:xfrm>
            <a:off x="448500" y="3678150"/>
            <a:ext cx="85503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These principles and technologies extend the teaching of molecular techniques into real world, authentic applications</a:t>
            </a:r>
            <a:endParaRPr sz="1800">
              <a:solidFill>
                <a:srgbClr val="000000"/>
              </a:solidFill>
              <a:latin typeface="Avenir"/>
              <a:ea typeface="Avenir"/>
              <a:cs typeface="Avenir"/>
              <a:sym typeface="Avenir"/>
            </a:endParaRPr>
          </a:p>
        </p:txBody>
      </p:sp>
      <p:sp>
        <p:nvSpPr>
          <p:cNvPr id="81" name="Google Shape;81;p15"/>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p16"/>
          <p:cNvPicPr preferRelativeResize="0"/>
          <p:nvPr/>
        </p:nvPicPr>
        <p:blipFill>
          <a:blip r:embed="rId3">
            <a:alphaModFix/>
          </a:blip>
          <a:stretch>
            <a:fillRect/>
          </a:stretch>
        </p:blipFill>
        <p:spPr>
          <a:xfrm>
            <a:off x="3303997" y="905967"/>
            <a:ext cx="2488007" cy="2488058"/>
          </a:xfrm>
          <a:prstGeom prst="rect">
            <a:avLst/>
          </a:prstGeom>
          <a:noFill/>
          <a:ln>
            <a:noFill/>
          </a:ln>
        </p:spPr>
      </p:pic>
      <p:pic>
        <p:nvPicPr>
          <p:cNvPr id="88" name="Google Shape;88;p16"/>
          <p:cNvPicPr preferRelativeResize="0"/>
          <p:nvPr/>
        </p:nvPicPr>
        <p:blipFill>
          <a:blip r:embed="rId4">
            <a:alphaModFix/>
          </a:blip>
          <a:stretch>
            <a:fillRect/>
          </a:stretch>
        </p:blipFill>
        <p:spPr>
          <a:xfrm>
            <a:off x="523350" y="905967"/>
            <a:ext cx="2488007" cy="2488058"/>
          </a:xfrm>
          <a:prstGeom prst="rect">
            <a:avLst/>
          </a:prstGeom>
          <a:noFill/>
          <a:ln>
            <a:noFill/>
          </a:ln>
        </p:spPr>
      </p:pic>
      <p:pic>
        <p:nvPicPr>
          <p:cNvPr id="89" name="Google Shape;89;p16"/>
          <p:cNvPicPr preferRelativeResize="0"/>
          <p:nvPr/>
        </p:nvPicPr>
        <p:blipFill>
          <a:blip r:embed="rId5">
            <a:alphaModFix/>
          </a:blip>
          <a:stretch>
            <a:fillRect/>
          </a:stretch>
        </p:blipFill>
        <p:spPr>
          <a:xfrm>
            <a:off x="6084643" y="905950"/>
            <a:ext cx="2488007" cy="2488058"/>
          </a:xfrm>
          <a:prstGeom prst="rect">
            <a:avLst/>
          </a:prstGeom>
          <a:noFill/>
          <a:ln>
            <a:noFill/>
          </a:ln>
        </p:spPr>
      </p:pic>
      <p:sp>
        <p:nvSpPr>
          <p:cNvPr id="90" name="Google Shape;90;p16"/>
          <p:cNvSpPr txBox="1"/>
          <p:nvPr/>
        </p:nvSpPr>
        <p:spPr>
          <a:xfrm>
            <a:off x="947350" y="3089200"/>
            <a:ext cx="21402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Design</a:t>
            </a:r>
            <a:endParaRPr sz="3600">
              <a:solidFill>
                <a:srgbClr val="6DC066"/>
              </a:solidFill>
              <a:latin typeface="Avenir"/>
              <a:ea typeface="Avenir"/>
              <a:cs typeface="Avenir"/>
              <a:sym typeface="Avenir"/>
            </a:endParaRPr>
          </a:p>
        </p:txBody>
      </p:sp>
      <p:sp>
        <p:nvSpPr>
          <p:cNvPr id="91" name="Google Shape;91;p16"/>
          <p:cNvSpPr txBox="1"/>
          <p:nvPr/>
        </p:nvSpPr>
        <p:spPr>
          <a:xfrm>
            <a:off x="3880400" y="3089200"/>
            <a:ext cx="21402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Build</a:t>
            </a:r>
            <a:endParaRPr sz="3600">
              <a:solidFill>
                <a:srgbClr val="6DC066"/>
              </a:solidFill>
              <a:latin typeface="Avenir"/>
              <a:ea typeface="Avenir"/>
              <a:cs typeface="Avenir"/>
              <a:sym typeface="Avenir"/>
            </a:endParaRPr>
          </a:p>
        </p:txBody>
      </p:sp>
      <p:sp>
        <p:nvSpPr>
          <p:cNvPr id="92" name="Google Shape;92;p16"/>
          <p:cNvSpPr txBox="1"/>
          <p:nvPr/>
        </p:nvSpPr>
        <p:spPr>
          <a:xfrm>
            <a:off x="6743550" y="3089200"/>
            <a:ext cx="1821300" cy="8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6DC066"/>
                </a:solidFill>
                <a:latin typeface="Avenir"/>
                <a:ea typeface="Avenir"/>
                <a:cs typeface="Avenir"/>
                <a:sym typeface="Avenir"/>
              </a:rPr>
              <a:t>Test</a:t>
            </a:r>
            <a:endParaRPr sz="3600">
              <a:solidFill>
                <a:srgbClr val="6DC066"/>
              </a:solidFill>
              <a:latin typeface="Avenir"/>
              <a:ea typeface="Avenir"/>
              <a:cs typeface="Avenir"/>
              <a:sym typeface="Avenir"/>
            </a:endParaRPr>
          </a:p>
        </p:txBody>
      </p:sp>
      <p:sp>
        <p:nvSpPr>
          <p:cNvPr id="93" name="Google Shape;93;p16"/>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7"/>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What A Colorful World</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Examines the role of the cellular chassis in system performance. Students transform different strains of </a:t>
            </a:r>
            <a:r>
              <a:rPr i="1" lang="en" sz="1000">
                <a:solidFill>
                  <a:srgbClr val="000000"/>
                </a:solidFill>
                <a:latin typeface="Avenir"/>
                <a:ea typeface="Avenir"/>
                <a:cs typeface="Avenir"/>
                <a:sym typeface="Avenir"/>
              </a:rPr>
              <a:t>E. coli</a:t>
            </a:r>
            <a:r>
              <a:rPr lang="en" sz="1000">
                <a:solidFill>
                  <a:srgbClr val="000000"/>
                </a:solidFill>
                <a:latin typeface="Avenir"/>
                <a:ea typeface="Avenir"/>
                <a:cs typeface="Avenir"/>
                <a:sym typeface="Avenir"/>
              </a:rPr>
              <a:t> with DNA that turns the cells several bright colors. Students then observe how different the color intensity can be from strain to strain, despite being encoded by the same DNA sequence.</a:t>
            </a:r>
            <a:endParaRPr sz="1000">
              <a:solidFill>
                <a:srgbClr val="000000"/>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t/>
            </a:r>
            <a:endParaRPr sz="1100">
              <a:solidFill>
                <a:srgbClr val="000000"/>
              </a:solidFill>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t/>
            </a:r>
            <a:endParaRPr>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0" name="Google Shape;100;p17"/>
          <p:cNvSpPr txBox="1"/>
          <p:nvPr/>
        </p:nvSpPr>
        <p:spPr>
          <a:xfrm>
            <a:off x="475075" y="1272469"/>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iTUNE Device</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Examines the role of parts, such as promoters and ribosome binding sites, in predicting the output of a genetic device. The students measure β-galactosidase enzymatic activity as the device’s output, thereby looking through the lens of molecular genetics to predict and then evaluate a device’s behavior.</a:t>
            </a:r>
            <a:endParaRPr sz="1000">
              <a:solidFill>
                <a:srgbClr val="000000"/>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t/>
            </a:r>
            <a:endParaRPr sz="1100">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1" name="Google Shape;101;p17"/>
          <p:cNvSpPr txBox="1"/>
          <p:nvPr/>
        </p:nvSpPr>
        <p:spPr>
          <a:xfrm>
            <a:off x="475075" y="2204413"/>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Picture This</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Three activities to explore the role of modeling in circuit design. These activities include a downloadable program to computationally vary the parameters of a genetic circuit, an exercise to mimic a genetic circuit with electronic parts, and an opportunity to send a stencil that will be turned into a bacterial photograph.</a:t>
            </a:r>
            <a:endParaRPr b="1" sz="1000">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2" name="Google Shape;102;p17"/>
          <p:cNvSpPr txBox="1"/>
          <p:nvPr/>
        </p:nvSpPr>
        <p:spPr>
          <a:xfrm>
            <a:off x="475075" y="3136356"/>
            <a:ext cx="8542500" cy="80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Eau That Smell</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Compares two alternative genetic designs. Both programs should make the cells smell like ripe bananas as the cells grow.</a:t>
            </a:r>
            <a:endParaRPr sz="1100">
              <a:solidFill>
                <a:srgbClr val="000000"/>
              </a:solidFill>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t/>
            </a:r>
            <a:endParaRPr>
              <a:solidFill>
                <a:srgbClr val="000000"/>
              </a:solidFill>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t/>
            </a:r>
            <a:endParaRPr>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3" name="Google Shape;103;p17"/>
          <p:cNvSpPr txBox="1"/>
          <p:nvPr/>
        </p:nvSpPr>
        <p:spPr>
          <a:xfrm>
            <a:off x="475075" y="3735000"/>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rgbClr val="6DC066"/>
                </a:solidFill>
                <a:latin typeface="Avenir"/>
                <a:ea typeface="Avenir"/>
                <a:cs typeface="Avenir"/>
                <a:sym typeface="Avenir"/>
              </a:rPr>
              <a:t>Golden Bread</a:t>
            </a:r>
            <a:endParaRPr sz="1800">
              <a:solidFill>
                <a:srgbClr val="6DC066"/>
              </a:solidFill>
              <a:latin typeface="Avenir"/>
              <a:ea typeface="Avenir"/>
              <a:cs typeface="Avenir"/>
              <a:sym typeface="Avenir"/>
            </a:endParaRPr>
          </a:p>
          <a:p>
            <a:pPr indent="0" lvl="0" marL="0" rtl="0" algn="l">
              <a:lnSpc>
                <a:spcPct val="115000"/>
              </a:lnSpc>
              <a:spcBef>
                <a:spcPts val="0"/>
              </a:spcBef>
              <a:spcAft>
                <a:spcPts val="0"/>
              </a:spcAft>
              <a:buClr>
                <a:srgbClr val="000000"/>
              </a:buClr>
              <a:buSzPts val="1100"/>
              <a:buFont typeface="Arial"/>
              <a:buNone/>
            </a:pPr>
            <a:r>
              <a:rPr lang="en" sz="1000">
                <a:solidFill>
                  <a:srgbClr val="000000"/>
                </a:solidFill>
                <a:latin typeface="Avenir"/>
                <a:ea typeface="Avenir"/>
                <a:cs typeface="Avenir"/>
                <a:sym typeface="Avenir"/>
              </a:rPr>
              <a:t>Explores the science, engineering and bioethics of a yeast that’s genetically modified to make a vitamin-enriched food. Lab activities include PCR, yeast transformation, codon shuffling and statistical analysis of data</a:t>
            </a:r>
            <a:endParaRPr sz="1000">
              <a:solidFill>
                <a:srgbClr val="000000"/>
              </a:solidFill>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sp>
        <p:nvSpPr>
          <p:cNvPr id="104" name="Google Shape;104;p17"/>
          <p:cNvSpPr/>
          <p:nvPr/>
        </p:nvSpPr>
        <p:spPr>
          <a:xfrm>
            <a:off x="0" y="493750"/>
            <a:ext cx="375900" cy="3970500"/>
          </a:xfrm>
          <a:prstGeom prst="rect">
            <a:avLst/>
          </a:prstGeom>
          <a:solidFill>
            <a:srgbClr val="6DC066">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a:off x="0" y="3868750"/>
            <a:ext cx="375900" cy="595500"/>
          </a:xfrm>
          <a:prstGeom prst="rect">
            <a:avLst/>
          </a:prstGeom>
          <a:solidFill>
            <a:srgbClr val="6DC0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pic>
        <p:nvPicPr>
          <p:cNvPr id="111" name="Google Shape;111;p18"/>
          <p:cNvPicPr preferRelativeResize="0"/>
          <p:nvPr/>
        </p:nvPicPr>
        <p:blipFill rotWithShape="1">
          <a:blip r:embed="rId3">
            <a:alphaModFix/>
          </a:blip>
          <a:srcRect b="24080" l="0" r="47215" t="26064"/>
          <a:stretch/>
        </p:blipFill>
        <p:spPr>
          <a:xfrm>
            <a:off x="170625" y="1096900"/>
            <a:ext cx="3890548" cy="2377675"/>
          </a:xfrm>
          <a:prstGeom prst="rect">
            <a:avLst/>
          </a:prstGeom>
          <a:noFill/>
          <a:ln>
            <a:noFill/>
          </a:ln>
        </p:spPr>
      </p:pic>
      <p:sp>
        <p:nvSpPr>
          <p:cNvPr id="112" name="Google Shape;112;p18"/>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Golden Bread</a:t>
            </a:r>
            <a:endParaRPr sz="3600">
              <a:latin typeface="Avenir"/>
              <a:ea typeface="Avenir"/>
              <a:cs typeface="Avenir"/>
              <a:sym typeface="Avenir"/>
            </a:endParaRPr>
          </a:p>
        </p:txBody>
      </p:sp>
      <p:pic>
        <p:nvPicPr>
          <p:cNvPr id="114" name="Google Shape;114;p18"/>
          <p:cNvPicPr preferRelativeResize="0"/>
          <p:nvPr/>
        </p:nvPicPr>
        <p:blipFill rotWithShape="1">
          <a:blip r:embed="rId3">
            <a:alphaModFix/>
          </a:blip>
          <a:srcRect b="24080" l="52383" r="0" t="26064"/>
          <a:stretch/>
        </p:blipFill>
        <p:spPr>
          <a:xfrm>
            <a:off x="5526373" y="1096900"/>
            <a:ext cx="3509705" cy="2377675"/>
          </a:xfrm>
          <a:prstGeom prst="rect">
            <a:avLst/>
          </a:prstGeom>
          <a:noFill/>
          <a:ln>
            <a:noFill/>
          </a:ln>
        </p:spPr>
      </p:pic>
      <p:sp>
        <p:nvSpPr>
          <p:cNvPr id="115" name="Google Shape;115;p18"/>
          <p:cNvSpPr/>
          <p:nvPr/>
        </p:nvSpPr>
        <p:spPr>
          <a:xfrm>
            <a:off x="4138525" y="1973738"/>
            <a:ext cx="1248000" cy="624000"/>
          </a:xfrm>
          <a:prstGeom prst="rightArrow">
            <a:avLst>
              <a:gd fmla="val 50000" name="adj1"/>
              <a:gd fmla="val 50000" name="adj2"/>
            </a:avLst>
          </a:prstGeom>
          <a:solidFill>
            <a:srgbClr val="6DC066">
              <a:alpha val="4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txBox="1"/>
          <p:nvPr/>
        </p:nvSpPr>
        <p:spPr>
          <a:xfrm>
            <a:off x="448500" y="3449550"/>
            <a:ext cx="8239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This lab focuses on a strain of baker’s yeast that has been modified to produce β-carotene, a nutrient we naturally obtain from eating foods such as carrots, sweet potatoes, and broccoli.</a:t>
            </a:r>
            <a:endParaRPr sz="1800">
              <a:solidFill>
                <a:srgbClr val="000000"/>
              </a:solidFill>
              <a:latin typeface="Avenir"/>
              <a:ea typeface="Avenir"/>
              <a:cs typeface="Avenir"/>
              <a:sym typeface="Avenir"/>
            </a:endParaRPr>
          </a:p>
        </p:txBody>
      </p:sp>
      <p:sp>
        <p:nvSpPr>
          <p:cNvPr id="117" name="Google Shape;117;p18"/>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Google Shape;122;p19"/>
          <p:cNvPicPr preferRelativeResize="0"/>
          <p:nvPr/>
        </p:nvPicPr>
        <p:blipFill rotWithShape="1">
          <a:blip r:embed="rId3">
            <a:alphaModFix/>
          </a:blip>
          <a:srcRect b="42709" l="26263" r="30828" t="35274"/>
          <a:stretch/>
        </p:blipFill>
        <p:spPr>
          <a:xfrm>
            <a:off x="314650" y="1228830"/>
            <a:ext cx="8422497" cy="2796395"/>
          </a:xfrm>
          <a:prstGeom prst="rect">
            <a:avLst/>
          </a:prstGeom>
          <a:noFill/>
          <a:ln>
            <a:noFill/>
          </a:ln>
        </p:spPr>
      </p:pic>
      <p:sp>
        <p:nvSpPr>
          <p:cNvPr id="123" name="Google Shape;123;p19"/>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9"/>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Golden Bread</a:t>
            </a:r>
            <a:endParaRPr sz="3600">
              <a:latin typeface="Avenir"/>
              <a:ea typeface="Avenir"/>
              <a:cs typeface="Avenir"/>
              <a:sym typeface="Avenir"/>
            </a:endParaRPr>
          </a:p>
        </p:txBody>
      </p:sp>
      <p:sp>
        <p:nvSpPr>
          <p:cNvPr id="125" name="Google Shape;125;p19"/>
          <p:cNvSpPr txBox="1"/>
          <p:nvPr/>
        </p:nvSpPr>
        <p:spPr>
          <a:xfrm>
            <a:off x="448500" y="3449550"/>
            <a:ext cx="82392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latin typeface="Avenir"/>
                <a:ea typeface="Avenir"/>
                <a:cs typeface="Avenir"/>
                <a:sym typeface="Avenir"/>
              </a:rPr>
              <a:t>I</a:t>
            </a:r>
            <a:r>
              <a:rPr lang="en" sz="1800">
                <a:solidFill>
                  <a:schemeClr val="dk1"/>
                </a:solidFill>
                <a:latin typeface="Avenir"/>
                <a:ea typeface="Avenir"/>
                <a:cs typeface="Avenir"/>
                <a:sym typeface="Avenir"/>
              </a:rPr>
              <a:t>n the body, β-carotene is converted to vitamin A, which is crucial for vision, the immune system, and other biological functions.</a:t>
            </a:r>
            <a:endParaRPr sz="1800">
              <a:solidFill>
                <a:srgbClr val="000000"/>
              </a:solidFill>
              <a:latin typeface="Avenir"/>
              <a:ea typeface="Avenir"/>
              <a:cs typeface="Avenir"/>
              <a:sym typeface="Avenir"/>
            </a:endParaRPr>
          </a:p>
        </p:txBody>
      </p:sp>
      <p:sp>
        <p:nvSpPr>
          <p:cNvPr id="126" name="Google Shape;126;p19"/>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Google Shape;131;p20"/>
          <p:cNvPicPr preferRelativeResize="0"/>
          <p:nvPr/>
        </p:nvPicPr>
        <p:blipFill rotWithShape="1">
          <a:blip r:embed="rId3">
            <a:alphaModFix/>
          </a:blip>
          <a:srcRect b="22519" l="42012" r="37213" t="37805"/>
          <a:stretch/>
        </p:blipFill>
        <p:spPr>
          <a:xfrm>
            <a:off x="317475" y="1138949"/>
            <a:ext cx="2621030" cy="3238958"/>
          </a:xfrm>
          <a:prstGeom prst="rect">
            <a:avLst/>
          </a:prstGeom>
          <a:noFill/>
          <a:ln>
            <a:noFill/>
          </a:ln>
        </p:spPr>
      </p:pic>
      <p:sp>
        <p:nvSpPr>
          <p:cNvPr id="132" name="Google Shape;132;p20"/>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0"/>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Golden Bread</a:t>
            </a:r>
            <a:endParaRPr sz="3600">
              <a:latin typeface="Avenir"/>
              <a:ea typeface="Avenir"/>
              <a:cs typeface="Avenir"/>
              <a:sym typeface="Avenir"/>
            </a:endParaRPr>
          </a:p>
        </p:txBody>
      </p:sp>
      <p:sp>
        <p:nvSpPr>
          <p:cNvPr id="134" name="Google Shape;134;p20"/>
          <p:cNvSpPr txBox="1"/>
          <p:nvPr/>
        </p:nvSpPr>
        <p:spPr>
          <a:xfrm>
            <a:off x="2938500" y="2294475"/>
            <a:ext cx="61293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Avenir"/>
                <a:ea typeface="Avenir"/>
                <a:cs typeface="Avenir"/>
                <a:sym typeface="Avenir"/>
              </a:rPr>
              <a:t>Researchers hope that an engineered strain of baker’s yeast designed to generate</a:t>
            </a:r>
            <a:r>
              <a:rPr b="1" lang="en" sz="1800">
                <a:solidFill>
                  <a:schemeClr val="dk1"/>
                </a:solidFill>
                <a:latin typeface="Avenir"/>
                <a:ea typeface="Avenir"/>
                <a:cs typeface="Avenir"/>
                <a:sym typeface="Avenir"/>
              </a:rPr>
              <a:t> β-carotene</a:t>
            </a:r>
            <a:r>
              <a:rPr lang="en" sz="1800">
                <a:solidFill>
                  <a:schemeClr val="dk1"/>
                </a:solidFill>
                <a:latin typeface="Avenir"/>
                <a:ea typeface="Avenir"/>
                <a:cs typeface="Avenir"/>
                <a:sym typeface="Avenir"/>
              </a:rPr>
              <a:t> could be used in bread to treat vitamin A deficiency.</a:t>
            </a:r>
            <a:br>
              <a:rPr lang="en" sz="1800">
                <a:solidFill>
                  <a:schemeClr val="dk1"/>
                </a:solidFill>
                <a:latin typeface="Avenir"/>
                <a:ea typeface="Avenir"/>
                <a:cs typeface="Avenir"/>
                <a:sym typeface="Avenir"/>
              </a:rPr>
            </a:br>
            <a:br>
              <a:rPr lang="en" sz="1800">
                <a:solidFill>
                  <a:schemeClr val="dk1"/>
                </a:solidFill>
                <a:latin typeface="Avenir"/>
                <a:ea typeface="Avenir"/>
                <a:cs typeface="Avenir"/>
                <a:sym typeface="Avenir"/>
              </a:rPr>
            </a:br>
            <a:r>
              <a:rPr lang="en" sz="1800">
                <a:solidFill>
                  <a:schemeClr val="dk1"/>
                </a:solidFill>
                <a:latin typeface="Avenir"/>
                <a:ea typeface="Avenir"/>
                <a:cs typeface="Avenir"/>
                <a:sym typeface="Avenir"/>
              </a:rPr>
              <a:t>The Golden Yeast was developed as part of an iGEM Project called ‘VitaYeast.” The iGEM team extended some work published in 2007 by researchers who genetically manipulated baker’s yeast, the strain known as </a:t>
            </a:r>
            <a:r>
              <a:rPr i="1" lang="en" sz="1800">
                <a:solidFill>
                  <a:schemeClr val="dk1"/>
                </a:solidFill>
                <a:latin typeface="Avenir"/>
                <a:ea typeface="Avenir"/>
                <a:cs typeface="Avenir"/>
                <a:sym typeface="Avenir"/>
              </a:rPr>
              <a:t>Saccharomyces cerevisiae</a:t>
            </a:r>
            <a:r>
              <a:rPr lang="en" sz="1800">
                <a:solidFill>
                  <a:schemeClr val="dk1"/>
                </a:solidFill>
                <a:latin typeface="Avenir"/>
                <a:ea typeface="Avenir"/>
                <a:cs typeface="Avenir"/>
                <a:sym typeface="Avenir"/>
              </a:rPr>
              <a:t>. </a:t>
            </a:r>
            <a:endParaRPr sz="1800">
              <a:solidFill>
                <a:srgbClr val="000000"/>
              </a:solidFill>
              <a:latin typeface="Avenir"/>
              <a:ea typeface="Avenir"/>
              <a:cs typeface="Avenir"/>
              <a:sym typeface="Avenir"/>
            </a:endParaRPr>
          </a:p>
        </p:txBody>
      </p:sp>
      <p:sp>
        <p:nvSpPr>
          <p:cNvPr id="135" name="Google Shape;135;p20"/>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pic>
        <p:nvPicPr>
          <p:cNvPr id="140" name="Google Shape;140;p21"/>
          <p:cNvPicPr preferRelativeResize="0"/>
          <p:nvPr/>
        </p:nvPicPr>
        <p:blipFill rotWithShape="1">
          <a:blip r:embed="rId3">
            <a:alphaModFix/>
          </a:blip>
          <a:srcRect b="23680" l="24630" r="31527" t="33296"/>
          <a:stretch/>
        </p:blipFill>
        <p:spPr>
          <a:xfrm>
            <a:off x="183150" y="994225"/>
            <a:ext cx="5183831" cy="3291651"/>
          </a:xfrm>
          <a:prstGeom prst="rect">
            <a:avLst/>
          </a:prstGeom>
          <a:noFill/>
          <a:ln>
            <a:noFill/>
          </a:ln>
        </p:spPr>
      </p:pic>
      <p:sp>
        <p:nvSpPr>
          <p:cNvPr id="141" name="Google Shape;141;p21"/>
          <p:cNvSpPr/>
          <p:nvPr/>
        </p:nvSpPr>
        <p:spPr>
          <a:xfrm>
            <a:off x="0" y="4649550"/>
            <a:ext cx="9144000" cy="21600"/>
          </a:xfrm>
          <a:prstGeom prst="rect">
            <a:avLst/>
          </a:prstGeom>
          <a:solidFill>
            <a:srgbClr val="29AB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1"/>
          <p:cNvSpPr txBox="1"/>
          <p:nvPr/>
        </p:nvSpPr>
        <p:spPr>
          <a:xfrm>
            <a:off x="475075" y="340525"/>
            <a:ext cx="8422500" cy="98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600">
                <a:solidFill>
                  <a:srgbClr val="6DC066"/>
                </a:solidFill>
                <a:latin typeface="Avenir"/>
                <a:ea typeface="Avenir"/>
                <a:cs typeface="Avenir"/>
                <a:sym typeface="Avenir"/>
              </a:rPr>
              <a:t>Golden Bread</a:t>
            </a:r>
            <a:endParaRPr sz="3600">
              <a:latin typeface="Avenir"/>
              <a:ea typeface="Avenir"/>
              <a:cs typeface="Avenir"/>
              <a:sym typeface="Avenir"/>
            </a:endParaRPr>
          </a:p>
        </p:txBody>
      </p:sp>
      <p:sp>
        <p:nvSpPr>
          <p:cNvPr id="143" name="Google Shape;143;p21"/>
          <p:cNvSpPr txBox="1"/>
          <p:nvPr/>
        </p:nvSpPr>
        <p:spPr>
          <a:xfrm>
            <a:off x="170625" y="4710000"/>
            <a:ext cx="3252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rgbClr val="6DC066"/>
                </a:solidFill>
              </a:rPr>
              <a:t>Golden Bread | </a:t>
            </a:r>
            <a:r>
              <a:rPr lang="en">
                <a:solidFill>
                  <a:srgbClr val="29ABE2"/>
                </a:solidFill>
              </a:rPr>
              <a:t>BioBuilder.org</a:t>
            </a:r>
            <a:endParaRPr>
              <a:solidFill>
                <a:srgbClr val="6DC066"/>
              </a:solidFill>
              <a:latin typeface="Avenir"/>
              <a:ea typeface="Avenir"/>
              <a:cs typeface="Avenir"/>
              <a:sym typeface="Avenir"/>
            </a:endParaRPr>
          </a:p>
          <a:p>
            <a:pPr indent="0" lvl="0" marL="0" rtl="0" algn="l">
              <a:spcBef>
                <a:spcPts val="0"/>
              </a:spcBef>
              <a:spcAft>
                <a:spcPts val="0"/>
              </a:spcAft>
              <a:buNone/>
            </a:pPr>
            <a:r>
              <a:t/>
            </a:r>
            <a:endParaRPr>
              <a:solidFill>
                <a:srgbClr val="29ABE2"/>
              </a:solidFill>
            </a:endParaRPr>
          </a:p>
        </p:txBody>
      </p:sp>
      <p:sp>
        <p:nvSpPr>
          <p:cNvPr id="144" name="Google Shape;144;p21"/>
          <p:cNvSpPr txBox="1"/>
          <p:nvPr/>
        </p:nvSpPr>
        <p:spPr>
          <a:xfrm>
            <a:off x="5671275" y="2510775"/>
            <a:ext cx="3182400" cy="916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000">
                <a:solidFill>
                  <a:schemeClr val="dk1"/>
                </a:solidFill>
                <a:latin typeface="Avenir"/>
                <a:ea typeface="Avenir"/>
                <a:cs typeface="Avenir"/>
                <a:sym typeface="Avenir"/>
              </a:rPr>
              <a:t>The metabolic pathway for making Vitamin A consists of three enzymes t</a:t>
            </a:r>
            <a:r>
              <a:rPr lang="en" sz="2000">
                <a:latin typeface="Avenir"/>
                <a:ea typeface="Avenir"/>
                <a:cs typeface="Avenir"/>
                <a:sym typeface="Avenir"/>
              </a:rPr>
              <a:t>hat convert farnesyl phosphate to β-carotene, which then spontaneously breaks in half to </a:t>
            </a:r>
            <a:r>
              <a:rPr lang="en" sz="2000">
                <a:solidFill>
                  <a:schemeClr val="dk1"/>
                </a:solidFill>
                <a:latin typeface="Avenir"/>
                <a:ea typeface="Avenir"/>
                <a:cs typeface="Avenir"/>
                <a:sym typeface="Avenir"/>
              </a:rPr>
              <a:t>become Vitamin A.</a:t>
            </a:r>
            <a:endParaRPr sz="2000">
              <a:solidFill>
                <a:schemeClr val="dk1"/>
              </a:solidFill>
            </a:endParaRPr>
          </a:p>
          <a:p>
            <a:pPr indent="0" lvl="0" marL="0" rtl="0" algn="l">
              <a:lnSpc>
                <a:spcPct val="115000"/>
              </a:lnSpc>
              <a:spcBef>
                <a:spcPts val="0"/>
              </a:spcBef>
              <a:spcAft>
                <a:spcPts val="0"/>
              </a:spcAft>
              <a:buNone/>
            </a:pPr>
            <a:r>
              <a:t/>
            </a:r>
            <a:endParaRPr sz="2000">
              <a:solidFill>
                <a:schemeClr val="dk1"/>
              </a:solidFill>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