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ba22b1a73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ba22b1a73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ba22b1a73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ba22b1a73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ba22b1a73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ba22b1a73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601856497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01856497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601856497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01856497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ba22b1a73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ba22b1a73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601856497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01856497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601856497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01856497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601856497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601856497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d0813d00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d0813d00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ba22b1a7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ba22b1a7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ba22b1a7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ba22b1a7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ba22b1a7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ba22b1a7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ba22b1a7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ba22b1a7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ba22b1a7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ba22b1a7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33b8ea72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3b8ea72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ba22b1a7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ba22b1a7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ba22b1a7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ba22b1a7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6" name="Google Shape;4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 name="Google Shape;3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1600"/>
              </a:spcBef>
              <a:spcAft>
                <a:spcPts val="0"/>
              </a:spcAft>
              <a:buClr>
                <a:srgbClr val="FFFFFF"/>
              </a:buClr>
              <a:buSzPts val="1400"/>
              <a:buChar char="○"/>
              <a:defRPr>
                <a:solidFill>
                  <a:srgbClr val="FFFFFF"/>
                </a:solidFill>
              </a:defRPr>
            </a:lvl2pPr>
            <a:lvl3pPr indent="-317500" lvl="2" marL="1371600">
              <a:spcBef>
                <a:spcPts val="1600"/>
              </a:spcBef>
              <a:spcAft>
                <a:spcPts val="0"/>
              </a:spcAft>
              <a:buClr>
                <a:srgbClr val="FFFFFF"/>
              </a:buClr>
              <a:buSzPts val="1400"/>
              <a:buChar char="■"/>
              <a:defRPr>
                <a:solidFill>
                  <a:srgbClr val="FFFFFF"/>
                </a:solidFill>
              </a:defRPr>
            </a:lvl3pPr>
            <a:lvl4pPr indent="-317500" lvl="3" marL="1828800">
              <a:spcBef>
                <a:spcPts val="1600"/>
              </a:spcBef>
              <a:spcAft>
                <a:spcPts val="0"/>
              </a:spcAft>
              <a:buClr>
                <a:srgbClr val="FFFFFF"/>
              </a:buClr>
              <a:buSzPts val="1400"/>
              <a:buChar char="●"/>
              <a:defRPr>
                <a:solidFill>
                  <a:srgbClr val="FFFFFF"/>
                </a:solidFill>
              </a:defRPr>
            </a:lvl4pPr>
            <a:lvl5pPr indent="-317500" lvl="4" marL="2286000">
              <a:spcBef>
                <a:spcPts val="1600"/>
              </a:spcBef>
              <a:spcAft>
                <a:spcPts val="0"/>
              </a:spcAft>
              <a:buClr>
                <a:srgbClr val="FFFFFF"/>
              </a:buClr>
              <a:buSzPts val="1400"/>
              <a:buChar char="○"/>
              <a:defRPr>
                <a:solidFill>
                  <a:srgbClr val="FFFFFF"/>
                </a:solidFill>
              </a:defRPr>
            </a:lvl5pPr>
            <a:lvl6pPr indent="-317500" lvl="5" marL="2743200">
              <a:spcBef>
                <a:spcPts val="1600"/>
              </a:spcBef>
              <a:spcAft>
                <a:spcPts val="0"/>
              </a:spcAft>
              <a:buClr>
                <a:srgbClr val="FFFFFF"/>
              </a:buClr>
              <a:buSzPts val="1400"/>
              <a:buChar char="■"/>
              <a:defRPr>
                <a:solidFill>
                  <a:srgbClr val="FFFFFF"/>
                </a:solidFill>
              </a:defRPr>
            </a:lvl6pPr>
            <a:lvl7pPr indent="-317500" lvl="6" marL="3200400">
              <a:spcBef>
                <a:spcPts val="16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Char char="■"/>
              <a:defRPr>
                <a:solidFill>
                  <a:srgbClr val="FFFFFF"/>
                </a:solidFill>
              </a:defRPr>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1pPr>
            <a:lvl2pPr lvl="1">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2pPr>
            <a:lvl3pPr lvl="2">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3pPr>
            <a:lvl4pPr lvl="3">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4pPr>
            <a:lvl5pPr lvl="4">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5pPr>
            <a:lvl6pPr lvl="5">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6pPr>
            <a:lvl7pPr lvl="6">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7pPr>
            <a:lvl8pPr lvl="7">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8pPr>
            <a:lvl9pPr lvl="8">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Avenir"/>
              <a:buChar char="●"/>
              <a:defRPr sz="1800">
                <a:solidFill>
                  <a:schemeClr val="dk2"/>
                </a:solidFill>
                <a:latin typeface="Avenir"/>
                <a:ea typeface="Avenir"/>
                <a:cs typeface="Avenir"/>
                <a:sym typeface="Avenir"/>
              </a:defRPr>
            </a:lvl1pPr>
            <a:lvl2pPr indent="-317500" lvl="1" marL="9144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2pPr>
            <a:lvl3pPr indent="-317500" lvl="2" marL="13716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3pPr>
            <a:lvl4pPr indent="-317500" lvl="3" marL="18288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4pPr>
            <a:lvl5pPr indent="-317500" lvl="4" marL="22860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5pPr>
            <a:lvl6pPr indent="-317500" lvl="5" marL="27432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6pPr>
            <a:lvl7pPr indent="-317500" lvl="6" marL="32004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7pPr>
            <a:lvl8pPr indent="-317500" lvl="7" marL="36576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8pPr>
            <a:lvl9pPr indent="-317500" lvl="8" marL="4114800">
              <a:lnSpc>
                <a:spcPct val="115000"/>
              </a:lnSpc>
              <a:spcBef>
                <a:spcPts val="1600"/>
              </a:spcBef>
              <a:spcAft>
                <a:spcPts val="1600"/>
              </a:spcAft>
              <a:buClr>
                <a:schemeClr val="dk2"/>
              </a:buClr>
              <a:buSzPts val="1400"/>
              <a:buFont typeface="Avenir"/>
              <a:buChar char="■"/>
              <a:defRPr>
                <a:solidFill>
                  <a:schemeClr val="dk2"/>
                </a:solidFill>
                <a:latin typeface="Avenir"/>
                <a:ea typeface="Avenir"/>
                <a:cs typeface="Avenir"/>
                <a:sym typeface="Aveni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image" Target="../media/image8.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pic>
        <p:nvPicPr>
          <p:cNvPr id="53" name="Google Shape;53;p13"/>
          <p:cNvPicPr preferRelativeResize="0"/>
          <p:nvPr/>
        </p:nvPicPr>
        <p:blipFill rotWithShape="1">
          <a:blip r:embed="rId3">
            <a:alphaModFix/>
          </a:blip>
          <a:srcRect b="36120" l="38487" r="41447" t="36239"/>
          <a:stretch/>
        </p:blipFill>
        <p:spPr>
          <a:xfrm>
            <a:off x="6322925" y="2079992"/>
            <a:ext cx="2385952" cy="2126656"/>
          </a:xfrm>
          <a:prstGeom prst="rect">
            <a:avLst/>
          </a:prstGeom>
          <a:noFill/>
          <a:ln>
            <a:noFill/>
          </a:ln>
        </p:spPr>
      </p:pic>
      <p:pic>
        <p:nvPicPr>
          <p:cNvPr id="54" name="Google Shape;54;p13"/>
          <p:cNvPicPr preferRelativeResize="0"/>
          <p:nvPr/>
        </p:nvPicPr>
        <p:blipFill rotWithShape="1">
          <a:blip r:embed="rId4">
            <a:alphaModFix/>
          </a:blip>
          <a:srcRect b="30177" l="0" r="0" t="0"/>
          <a:stretch/>
        </p:blipFill>
        <p:spPr>
          <a:xfrm>
            <a:off x="535550" y="1048549"/>
            <a:ext cx="5620230" cy="1300800"/>
          </a:xfrm>
          <a:prstGeom prst="rect">
            <a:avLst/>
          </a:prstGeom>
          <a:noFill/>
          <a:ln>
            <a:noFill/>
          </a:ln>
        </p:spPr>
      </p:pic>
      <p:sp>
        <p:nvSpPr>
          <p:cNvPr id="55" name="Google Shape;55;p13"/>
          <p:cNvSpPr txBox="1"/>
          <p:nvPr/>
        </p:nvSpPr>
        <p:spPr>
          <a:xfrm>
            <a:off x="413575" y="2692475"/>
            <a:ext cx="53634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Golden Bread</a:t>
            </a:r>
            <a:endParaRPr sz="3600">
              <a:solidFill>
                <a:srgbClr val="6DC066"/>
              </a:solidFill>
              <a:latin typeface="Avenir"/>
              <a:ea typeface="Avenir"/>
              <a:cs typeface="Avenir"/>
              <a:sym typeface="Avenir"/>
            </a:endParaRPr>
          </a:p>
        </p:txBody>
      </p:sp>
      <p:sp>
        <p:nvSpPr>
          <p:cNvPr id="56" name="Google Shape;56;p13"/>
          <p:cNvSpPr txBox="1"/>
          <p:nvPr/>
        </p:nvSpPr>
        <p:spPr>
          <a:xfrm>
            <a:off x="462575" y="3288325"/>
            <a:ext cx="6257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latin typeface="Avenir"/>
                <a:ea typeface="Avenir"/>
                <a:cs typeface="Avenir"/>
                <a:sym typeface="Avenir"/>
              </a:rPr>
              <a:t>Explores the science, engineering and bioethics of a yeast that’s genetically modified to make a vitamin-enriched food. Lab activities include PCR, yeast transformation, codon shuffling and statistical analysis of data</a:t>
            </a:r>
            <a:endParaRPr>
              <a:latin typeface="Avenir"/>
              <a:ea typeface="Avenir"/>
              <a:cs typeface="Avenir"/>
              <a:sym typeface="Avenir"/>
            </a:endParaRPr>
          </a:p>
        </p:txBody>
      </p:sp>
      <p:sp>
        <p:nvSpPr>
          <p:cNvPr id="57" name="Google Shape;57;p13"/>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170625" y="4710000"/>
            <a:ext cx="2349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9ABE2"/>
                </a:solidFill>
              </a:rPr>
              <a:t>BioBuilder.org</a:t>
            </a:r>
            <a:endParaRPr>
              <a:solidFill>
                <a:srgbClr val="29ABE2"/>
              </a:solidFill>
            </a:endParaRPr>
          </a:p>
        </p:txBody>
      </p:sp>
      <p:grpSp>
        <p:nvGrpSpPr>
          <p:cNvPr id="59" name="Google Shape;59;p13"/>
          <p:cNvGrpSpPr/>
          <p:nvPr/>
        </p:nvGrpSpPr>
        <p:grpSpPr>
          <a:xfrm>
            <a:off x="0" y="2778675"/>
            <a:ext cx="375900" cy="1300800"/>
            <a:chOff x="18225" y="2626275"/>
            <a:chExt cx="375900" cy="1300800"/>
          </a:xfrm>
        </p:grpSpPr>
        <p:sp>
          <p:nvSpPr>
            <p:cNvPr id="60" name="Google Shape;60;p13"/>
            <p:cNvSpPr/>
            <p:nvPr/>
          </p:nvSpPr>
          <p:spPr>
            <a:xfrm>
              <a:off x="18225" y="2626275"/>
              <a:ext cx="375900" cy="1300800"/>
            </a:xfrm>
            <a:prstGeom prst="rect">
              <a:avLst/>
            </a:prstGeom>
            <a:solidFill>
              <a:srgbClr val="6DC066">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13"/>
            <p:cNvGrpSpPr/>
            <p:nvPr/>
          </p:nvGrpSpPr>
          <p:grpSpPr>
            <a:xfrm>
              <a:off x="18225" y="2626275"/>
              <a:ext cx="375900" cy="595500"/>
              <a:chOff x="457200" y="5028875"/>
              <a:chExt cx="375900" cy="595500"/>
            </a:xfrm>
          </p:grpSpPr>
          <p:sp>
            <p:nvSpPr>
              <p:cNvPr id="62" name="Google Shape;62;p13"/>
              <p:cNvSpPr/>
              <p:nvPr/>
            </p:nvSpPr>
            <p:spPr>
              <a:xfrm>
                <a:off x="457200" y="5028875"/>
                <a:ext cx="375900" cy="595500"/>
              </a:xfrm>
              <a:prstGeom prst="rect">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rot="5400000">
                <a:off x="567600" y="5130858"/>
                <a:ext cx="155100" cy="134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64" name="Google Shape;64;p13"/>
          <p:cNvPicPr preferRelativeResize="0"/>
          <p:nvPr/>
        </p:nvPicPr>
        <p:blipFill>
          <a:blip r:embed="rId5">
            <a:alphaModFix/>
          </a:blip>
          <a:stretch>
            <a:fillRect/>
          </a:stretch>
        </p:blipFill>
        <p:spPr>
          <a:xfrm>
            <a:off x="6890175" y="421063"/>
            <a:ext cx="1958400" cy="537476"/>
          </a:xfrm>
          <a:prstGeom prst="rect">
            <a:avLst/>
          </a:prstGeom>
          <a:noFill/>
          <a:ln>
            <a:noFill/>
          </a:ln>
        </p:spPr>
      </p:pic>
      <p:sp>
        <p:nvSpPr>
          <p:cNvPr id="65" name="Google Shape;65;p13"/>
          <p:cNvSpPr txBox="1"/>
          <p:nvPr/>
        </p:nvSpPr>
        <p:spPr>
          <a:xfrm>
            <a:off x="6719675" y="163750"/>
            <a:ext cx="2263200" cy="2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Avenir"/>
                <a:ea typeface="Avenir"/>
                <a:cs typeface="Avenir"/>
                <a:sym typeface="Avenir"/>
              </a:rPr>
              <a:t>Developed in collaboration with</a:t>
            </a:r>
            <a:endParaRPr sz="1100">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id="151" name="Google Shape;151;p22"/>
          <p:cNvPicPr preferRelativeResize="0"/>
          <p:nvPr/>
        </p:nvPicPr>
        <p:blipFill rotWithShape="1">
          <a:blip r:embed="rId3">
            <a:alphaModFix/>
          </a:blip>
          <a:srcRect b="6412" l="41634" r="40361" t="5991"/>
          <a:stretch/>
        </p:blipFill>
        <p:spPr>
          <a:xfrm>
            <a:off x="475075" y="870850"/>
            <a:ext cx="1220621" cy="3842702"/>
          </a:xfrm>
          <a:prstGeom prst="rect">
            <a:avLst/>
          </a:prstGeom>
          <a:noFill/>
          <a:ln>
            <a:noFill/>
          </a:ln>
        </p:spPr>
      </p:pic>
      <p:sp>
        <p:nvSpPr>
          <p:cNvPr id="152" name="Google Shape;152;p22"/>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2"/>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sp>
        <p:nvSpPr>
          <p:cNvPr id="154" name="Google Shape;154;p22"/>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155" name="Google Shape;155;p22"/>
          <p:cNvSpPr txBox="1"/>
          <p:nvPr/>
        </p:nvSpPr>
        <p:spPr>
          <a:xfrm>
            <a:off x="1899825" y="2282175"/>
            <a:ext cx="65727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900">
                <a:solidFill>
                  <a:schemeClr val="dk1"/>
                </a:solidFill>
                <a:latin typeface="Avenir"/>
                <a:ea typeface="Avenir"/>
                <a:cs typeface="Avenir"/>
                <a:sym typeface="Avenir"/>
              </a:rPr>
              <a:t>Nature has provided a simple way to detect pigments produced by this pathway. The first three compounds in this pathway are colorless, but the last three are colored yellow, red, and orange, respectively. Yeast making β-carotene turn bright orange while yeast making lycopene turn red like a tomato, which has a naturally high lycopene concentration. Finally, neurosporene is a yellow intermediate in this pathway. White colonies may have lost one or more of the crt genes. </a:t>
            </a:r>
            <a:endParaRPr sz="1900">
              <a:solidFill>
                <a:schemeClr val="dk1"/>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3"/>
          <p:cNvSpPr txBox="1"/>
          <p:nvPr/>
        </p:nvSpPr>
        <p:spPr>
          <a:xfrm>
            <a:off x="413575" y="340000"/>
            <a:ext cx="8654100" cy="80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solidFill>
                <a:schemeClr val="dk1"/>
              </a:solidFill>
              <a:latin typeface="Avenir"/>
              <a:ea typeface="Avenir"/>
              <a:cs typeface="Avenir"/>
              <a:sym typeface="Avenir"/>
            </a:endParaRPr>
          </a:p>
          <a:p>
            <a:pPr indent="0" lvl="0" marL="0" rtl="0" algn="l">
              <a:spcBef>
                <a:spcPts val="0"/>
              </a:spcBef>
              <a:spcAft>
                <a:spcPts val="0"/>
              </a:spcAft>
              <a:buNone/>
            </a:pPr>
            <a:r>
              <a:t/>
            </a:r>
            <a:endParaRPr sz="3600">
              <a:solidFill>
                <a:srgbClr val="6DC066"/>
              </a:solidFill>
              <a:latin typeface="Avenir"/>
              <a:ea typeface="Avenir"/>
              <a:cs typeface="Avenir"/>
              <a:sym typeface="Avenir"/>
            </a:endParaRPr>
          </a:p>
        </p:txBody>
      </p:sp>
      <p:sp>
        <p:nvSpPr>
          <p:cNvPr id="161" name="Google Shape;161;p23"/>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txBox="1"/>
          <p:nvPr/>
        </p:nvSpPr>
        <p:spPr>
          <a:xfrm>
            <a:off x="448500" y="3004250"/>
            <a:ext cx="7813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Researchers knew they had successfully added the three β-carotene biosynthesis genes into baker’s yeast, </a:t>
            </a:r>
            <a:r>
              <a:rPr i="1" lang="en" sz="1800">
                <a:solidFill>
                  <a:schemeClr val="dk1"/>
                </a:solidFill>
                <a:latin typeface="Avenir"/>
                <a:ea typeface="Avenir"/>
                <a:cs typeface="Avenir"/>
                <a:sym typeface="Avenir"/>
              </a:rPr>
              <a:t>S. cerevisiae</a:t>
            </a:r>
            <a:r>
              <a:rPr lang="en" sz="1800">
                <a:solidFill>
                  <a:schemeClr val="dk1"/>
                </a:solidFill>
                <a:latin typeface="Avenir"/>
                <a:ea typeface="Avenir"/>
                <a:cs typeface="Avenir"/>
                <a:sym typeface="Avenir"/>
              </a:rPr>
              <a:t>,  because they saw that the normally white-colored cells were grew as orange colonies. </a:t>
            </a:r>
            <a:endParaRPr sz="1800">
              <a:solidFill>
                <a:srgbClr val="000000"/>
              </a:solidFill>
              <a:latin typeface="Avenir"/>
              <a:ea typeface="Avenir"/>
              <a:cs typeface="Avenir"/>
              <a:sym typeface="Avenir"/>
            </a:endParaRPr>
          </a:p>
        </p:txBody>
      </p:sp>
      <p:sp>
        <p:nvSpPr>
          <p:cNvPr id="163" name="Google Shape;163;p23"/>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pic>
        <p:nvPicPr>
          <p:cNvPr id="164" name="Google Shape;164;p23"/>
          <p:cNvPicPr preferRelativeResize="0"/>
          <p:nvPr/>
        </p:nvPicPr>
        <p:blipFill rotWithShape="1">
          <a:blip r:embed="rId3">
            <a:alphaModFix/>
          </a:blip>
          <a:srcRect b="38179" l="3507" r="5624" t="34674"/>
          <a:stretch/>
        </p:blipFill>
        <p:spPr>
          <a:xfrm>
            <a:off x="286975" y="1248612"/>
            <a:ext cx="8584511" cy="16594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id="169" name="Google Shape;169;p24"/>
          <p:cNvPicPr preferRelativeResize="0"/>
          <p:nvPr/>
        </p:nvPicPr>
        <p:blipFill>
          <a:blip r:embed="rId3">
            <a:alphaModFix/>
          </a:blip>
          <a:stretch>
            <a:fillRect/>
          </a:stretch>
        </p:blipFill>
        <p:spPr>
          <a:xfrm>
            <a:off x="119425" y="1223350"/>
            <a:ext cx="2960150" cy="2945700"/>
          </a:xfrm>
          <a:prstGeom prst="rect">
            <a:avLst/>
          </a:prstGeom>
          <a:noFill/>
          <a:ln>
            <a:noFill/>
          </a:ln>
        </p:spPr>
      </p:pic>
      <p:sp>
        <p:nvSpPr>
          <p:cNvPr id="170" name="Google Shape;170;p24"/>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sp>
        <p:nvSpPr>
          <p:cNvPr id="172" name="Google Shape;172;p24"/>
          <p:cNvSpPr txBox="1"/>
          <p:nvPr/>
        </p:nvSpPr>
        <p:spPr>
          <a:xfrm>
            <a:off x="2938500" y="2065875"/>
            <a:ext cx="61293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Much to the researcher’s disappointment, though, the strain was not orange 100 percent of the time.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When streaked out on a petri dish, the engineered yeast strain grew as orange colonies most of the time, but they could also see red, yellow, and white colonies, indicating that some of the steps in the pathway were not working. </a:t>
            </a:r>
            <a:endParaRPr sz="1800">
              <a:solidFill>
                <a:schemeClr val="dk1"/>
              </a:solidFill>
              <a:latin typeface="Avenir"/>
              <a:ea typeface="Avenir"/>
              <a:cs typeface="Avenir"/>
              <a:sym typeface="Avenir"/>
            </a:endParaRPr>
          </a:p>
        </p:txBody>
      </p:sp>
      <p:sp>
        <p:nvSpPr>
          <p:cNvPr id="173" name="Google Shape;173;p24"/>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5"/>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180" name="Google Shape;180;p25"/>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Molecular Biology Toolkit</a:t>
            </a:r>
            <a:endParaRPr sz="3600">
              <a:latin typeface="Avenir"/>
              <a:ea typeface="Avenir"/>
              <a:cs typeface="Avenir"/>
              <a:sym typeface="Avenir"/>
            </a:endParaRPr>
          </a:p>
        </p:txBody>
      </p:sp>
      <p:sp>
        <p:nvSpPr>
          <p:cNvPr id="181" name="Google Shape;181;p25"/>
          <p:cNvSpPr txBox="1"/>
          <p:nvPr/>
        </p:nvSpPr>
        <p:spPr>
          <a:xfrm>
            <a:off x="475075" y="2523075"/>
            <a:ext cx="8288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Avenir"/>
                <a:ea typeface="Avenir"/>
                <a:cs typeface="Avenir"/>
                <a:sym typeface="Avenir"/>
              </a:rPr>
              <a:t>With modern lab techniques it is now possible to explore and perhaps diagnose cellular defects at the molecular level. Three of the most crucial and well-established techniques of molecular biology help:</a:t>
            </a:r>
            <a:br>
              <a:rPr lang="en" sz="2000">
                <a:solidFill>
                  <a:schemeClr val="dk1"/>
                </a:solidFill>
                <a:latin typeface="Avenir"/>
                <a:ea typeface="Avenir"/>
                <a:cs typeface="Avenir"/>
                <a:sym typeface="Avenir"/>
              </a:rPr>
            </a:br>
            <a:endParaRPr sz="2000">
              <a:solidFill>
                <a:schemeClr val="dk1"/>
              </a:solidFill>
              <a:latin typeface="Avenir"/>
              <a:ea typeface="Avenir"/>
              <a:cs typeface="Avenir"/>
              <a:sym typeface="Avenir"/>
            </a:endParaRPr>
          </a:p>
          <a:p>
            <a:pPr indent="-342900" lvl="0" marL="457200" rtl="0" algn="l">
              <a:lnSpc>
                <a:spcPct val="115000"/>
              </a:lnSpc>
              <a:spcBef>
                <a:spcPts val="0"/>
              </a:spcBef>
              <a:spcAft>
                <a:spcPts val="0"/>
              </a:spcAft>
              <a:buClr>
                <a:srgbClr val="6DC066"/>
              </a:buClr>
              <a:buSzPts val="1800"/>
              <a:buFont typeface="Avenir"/>
              <a:buChar char="●"/>
            </a:pPr>
            <a:r>
              <a:rPr b="1" lang="en" sz="1800">
                <a:solidFill>
                  <a:srgbClr val="6DC066"/>
                </a:solidFill>
                <a:latin typeface="Avenir"/>
                <a:ea typeface="Avenir"/>
                <a:cs typeface="Avenir"/>
                <a:sym typeface="Avenir"/>
              </a:rPr>
              <a:t>Read</a:t>
            </a:r>
            <a:r>
              <a:rPr lang="en" sz="1800">
                <a:solidFill>
                  <a:schemeClr val="dk1"/>
                </a:solidFill>
                <a:latin typeface="Avenir"/>
                <a:ea typeface="Avenir"/>
                <a:cs typeface="Avenir"/>
                <a:sym typeface="Avenir"/>
              </a:rPr>
              <a:t> the DNA code, aka “sequence DNA”  </a:t>
            </a:r>
            <a:endParaRPr sz="1800">
              <a:solidFill>
                <a:schemeClr val="dk1"/>
              </a:solidFill>
              <a:latin typeface="Avenir"/>
              <a:ea typeface="Avenir"/>
              <a:cs typeface="Avenir"/>
              <a:sym typeface="Avenir"/>
            </a:endParaRPr>
          </a:p>
          <a:p>
            <a:pPr indent="-342900" lvl="0" marL="457200" rtl="0" algn="l">
              <a:lnSpc>
                <a:spcPct val="115000"/>
              </a:lnSpc>
              <a:spcBef>
                <a:spcPts val="0"/>
              </a:spcBef>
              <a:spcAft>
                <a:spcPts val="0"/>
              </a:spcAft>
              <a:buClr>
                <a:srgbClr val="6DC066"/>
              </a:buClr>
              <a:buSzPts val="1800"/>
              <a:buFont typeface="Avenir"/>
              <a:buChar char="●"/>
            </a:pPr>
            <a:r>
              <a:rPr b="1" lang="en" sz="1800">
                <a:solidFill>
                  <a:srgbClr val="6DC066"/>
                </a:solidFill>
                <a:latin typeface="Avenir"/>
                <a:ea typeface="Avenir"/>
                <a:cs typeface="Avenir"/>
                <a:sym typeface="Avenir"/>
              </a:rPr>
              <a:t>Copy</a:t>
            </a:r>
            <a:r>
              <a:rPr lang="en" sz="1800">
                <a:solidFill>
                  <a:schemeClr val="dk1"/>
                </a:solidFill>
                <a:latin typeface="Avenir"/>
                <a:ea typeface="Avenir"/>
                <a:cs typeface="Avenir"/>
                <a:sym typeface="Avenir"/>
              </a:rPr>
              <a:t> existing DNA sequences, a technique known as Polymerase Chain Reaction (PCR)</a:t>
            </a:r>
            <a:endParaRPr sz="1800">
              <a:solidFill>
                <a:schemeClr val="dk1"/>
              </a:solidFill>
              <a:latin typeface="Avenir"/>
              <a:ea typeface="Avenir"/>
              <a:cs typeface="Avenir"/>
              <a:sym typeface="Avenir"/>
            </a:endParaRPr>
          </a:p>
          <a:p>
            <a:pPr indent="-342900" lvl="0" marL="457200" rtl="0" algn="l">
              <a:lnSpc>
                <a:spcPct val="115000"/>
              </a:lnSpc>
              <a:spcBef>
                <a:spcPts val="0"/>
              </a:spcBef>
              <a:spcAft>
                <a:spcPts val="0"/>
              </a:spcAft>
              <a:buClr>
                <a:srgbClr val="6DC066"/>
              </a:buClr>
              <a:buSzPts val="1800"/>
              <a:buFont typeface="Avenir"/>
              <a:buChar char="●"/>
            </a:pPr>
            <a:r>
              <a:rPr b="1" lang="en" sz="1800">
                <a:solidFill>
                  <a:srgbClr val="6DC066"/>
                </a:solidFill>
                <a:latin typeface="Avenir"/>
                <a:ea typeface="Avenir"/>
                <a:cs typeface="Avenir"/>
                <a:sym typeface="Avenir"/>
              </a:rPr>
              <a:t>Insert</a:t>
            </a:r>
            <a:r>
              <a:rPr lang="en" sz="1800">
                <a:solidFill>
                  <a:schemeClr val="dk1"/>
                </a:solidFill>
                <a:latin typeface="Avenir"/>
                <a:ea typeface="Avenir"/>
                <a:cs typeface="Avenir"/>
                <a:sym typeface="Avenir"/>
              </a:rPr>
              <a:t> specific DNA sequences into existing DNA strands, creating recombinant DNA</a:t>
            </a:r>
            <a:br>
              <a:rPr lang="en" sz="2000">
                <a:solidFill>
                  <a:schemeClr val="dk1"/>
                </a:solidFill>
                <a:latin typeface="Avenir"/>
                <a:ea typeface="Avenir"/>
                <a:cs typeface="Avenir"/>
                <a:sym typeface="Avenir"/>
              </a:rPr>
            </a:br>
            <a:endParaRPr sz="20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2000">
              <a:solidFill>
                <a:schemeClr val="dk1"/>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6"/>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188" name="Google Shape;188;p26"/>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Molecular Biology Toolkit</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189" name="Google Shape;189;p26"/>
          <p:cNvSpPr txBox="1"/>
          <p:nvPr/>
        </p:nvSpPr>
        <p:spPr>
          <a:xfrm>
            <a:off x="475075" y="1608675"/>
            <a:ext cx="8288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Avenir"/>
                <a:ea typeface="Avenir"/>
                <a:cs typeface="Avenir"/>
                <a:sym typeface="Avenir"/>
              </a:rPr>
              <a:t>These techniques weren’t invented from scratch. </a:t>
            </a:r>
            <a:r>
              <a:rPr b="1" lang="en" sz="2000">
                <a:solidFill>
                  <a:srgbClr val="6DC066"/>
                </a:solidFill>
                <a:latin typeface="Avenir"/>
                <a:ea typeface="Avenir"/>
                <a:cs typeface="Avenir"/>
                <a:sym typeface="Avenir"/>
              </a:rPr>
              <a:t>They exploit natural cellular processes in a way that can provide valuable information and raw materials for further study.</a:t>
            </a:r>
            <a:endParaRPr b="1" sz="20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Avenir"/>
                <a:ea typeface="Avenir"/>
                <a:cs typeface="Avenir"/>
                <a:sym typeface="Avenir"/>
              </a:rPr>
              <a:t> 			</a:t>
            </a:r>
            <a:endParaRPr sz="20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2000">
              <a:solidFill>
                <a:schemeClr val="dk1"/>
              </a:solidFill>
              <a:latin typeface="Avenir"/>
              <a:ea typeface="Avenir"/>
              <a:cs typeface="Avenir"/>
              <a:sym typeface="Avenir"/>
            </a:endParaRPr>
          </a:p>
        </p:txBody>
      </p:sp>
      <p:grpSp>
        <p:nvGrpSpPr>
          <p:cNvPr id="190" name="Google Shape;190;p26"/>
          <p:cNvGrpSpPr/>
          <p:nvPr/>
        </p:nvGrpSpPr>
        <p:grpSpPr>
          <a:xfrm>
            <a:off x="531300" y="2556425"/>
            <a:ext cx="8119501" cy="1560175"/>
            <a:chOff x="912300" y="2708825"/>
            <a:chExt cx="8119501" cy="1560175"/>
          </a:xfrm>
        </p:grpSpPr>
        <p:pic>
          <p:nvPicPr>
            <p:cNvPr id="191" name="Google Shape;191;p26"/>
            <p:cNvPicPr preferRelativeResize="0"/>
            <p:nvPr/>
          </p:nvPicPr>
          <p:blipFill>
            <a:blip r:embed="rId3">
              <a:alphaModFix/>
            </a:blip>
            <a:stretch>
              <a:fillRect/>
            </a:stretch>
          </p:blipFill>
          <p:spPr>
            <a:xfrm>
              <a:off x="912300" y="2708825"/>
              <a:ext cx="8119501" cy="1560175"/>
            </a:xfrm>
            <a:prstGeom prst="rect">
              <a:avLst/>
            </a:prstGeom>
            <a:noFill/>
            <a:ln>
              <a:noFill/>
            </a:ln>
          </p:spPr>
        </p:pic>
        <p:sp>
          <p:nvSpPr>
            <p:cNvPr id="192" name="Google Shape;192;p26"/>
            <p:cNvSpPr/>
            <p:nvPr/>
          </p:nvSpPr>
          <p:spPr>
            <a:xfrm>
              <a:off x="971204" y="2759194"/>
              <a:ext cx="7997400" cy="1410600"/>
            </a:xfrm>
            <a:prstGeom prst="rect">
              <a:avLst/>
            </a:prstGeom>
            <a:gradFill>
              <a:gsLst>
                <a:gs pos="0">
                  <a:srgbClr val="FFFFFF">
                    <a:alpha val="0"/>
                    <a:alpha val="45000"/>
                  </a:srgbClr>
                </a:gs>
                <a:gs pos="100000">
                  <a:srgbClr val="6DC066">
                    <a:alpha val="45098"/>
                    <a:alpha val="4500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7"/>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199" name="Google Shape;199;p27"/>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About PCR (Polymerase Chain Reaction)</a:t>
            </a:r>
            <a:endParaRPr sz="3600">
              <a:solidFill>
                <a:srgbClr val="6DC066"/>
              </a:solidFill>
              <a:latin typeface="Avenir"/>
              <a:ea typeface="Avenir"/>
              <a:cs typeface="Avenir"/>
              <a:sym typeface="Avenir"/>
            </a:endParaRPr>
          </a:p>
        </p:txBody>
      </p:sp>
      <p:sp>
        <p:nvSpPr>
          <p:cNvPr id="200" name="Google Shape;200;p27"/>
          <p:cNvSpPr txBox="1"/>
          <p:nvPr/>
        </p:nvSpPr>
        <p:spPr>
          <a:xfrm>
            <a:off x="475075" y="1913475"/>
            <a:ext cx="8288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Rare or unidentified biological samples can be studied and manipulated with PCR. The technique has been used in diverse and important ways such as:</a:t>
            </a:r>
            <a:br>
              <a:rPr lang="en" sz="1800">
                <a:solidFill>
                  <a:schemeClr val="dk1"/>
                </a:solidFill>
                <a:latin typeface="Avenir"/>
                <a:ea typeface="Avenir"/>
                <a:cs typeface="Avenir"/>
                <a:sym typeface="Avenir"/>
              </a:rPr>
            </a:br>
            <a:endParaRPr sz="1800">
              <a:solidFill>
                <a:schemeClr val="dk1"/>
              </a:solidFill>
              <a:latin typeface="Avenir"/>
              <a:ea typeface="Avenir"/>
              <a:cs typeface="Avenir"/>
              <a:sym typeface="Avenir"/>
            </a:endParaRPr>
          </a:p>
          <a:p>
            <a:pPr indent="-342900" lvl="0" marL="457200" rtl="0" algn="l">
              <a:lnSpc>
                <a:spcPct val="115000"/>
              </a:lnSpc>
              <a:spcBef>
                <a:spcPts val="0"/>
              </a:spcBef>
              <a:spcAft>
                <a:spcPts val="0"/>
              </a:spcAft>
              <a:buClr>
                <a:srgbClr val="6DC066"/>
              </a:buClr>
              <a:buSzPts val="1800"/>
              <a:buFont typeface="Avenir"/>
              <a:buChar char="●"/>
            </a:pPr>
            <a:r>
              <a:rPr b="1" lang="en" sz="1800">
                <a:solidFill>
                  <a:srgbClr val="6DC066"/>
                </a:solidFill>
                <a:latin typeface="Avenir"/>
                <a:ea typeface="Avenir"/>
                <a:cs typeface="Avenir"/>
                <a:sym typeface="Avenir"/>
              </a:rPr>
              <a:t>Pathogen Detection</a:t>
            </a:r>
            <a:endParaRPr b="1" sz="1800">
              <a:solidFill>
                <a:srgbClr val="6DC066"/>
              </a:solidFill>
              <a:latin typeface="Avenir"/>
              <a:ea typeface="Avenir"/>
              <a:cs typeface="Avenir"/>
              <a:sym typeface="Avenir"/>
            </a:endParaRPr>
          </a:p>
          <a:p>
            <a:pPr indent="-342900" lvl="0" marL="457200" rtl="0" algn="l">
              <a:lnSpc>
                <a:spcPct val="115000"/>
              </a:lnSpc>
              <a:spcBef>
                <a:spcPts val="0"/>
              </a:spcBef>
              <a:spcAft>
                <a:spcPts val="0"/>
              </a:spcAft>
              <a:buClr>
                <a:srgbClr val="6DC066"/>
              </a:buClr>
              <a:buSzPts val="1800"/>
              <a:buFont typeface="Avenir"/>
              <a:buChar char="●"/>
            </a:pPr>
            <a:r>
              <a:rPr b="1" lang="en" sz="1800">
                <a:solidFill>
                  <a:srgbClr val="6DC066"/>
                </a:solidFill>
                <a:latin typeface="Avenir"/>
                <a:ea typeface="Avenir"/>
                <a:cs typeface="Avenir"/>
                <a:sym typeface="Avenir"/>
              </a:rPr>
              <a:t>Genetic Modification</a:t>
            </a:r>
            <a:endParaRPr b="1" sz="1800">
              <a:solidFill>
                <a:srgbClr val="6DC066"/>
              </a:solidFill>
              <a:latin typeface="Avenir"/>
              <a:ea typeface="Avenir"/>
              <a:cs typeface="Avenir"/>
              <a:sym typeface="Avenir"/>
            </a:endParaRPr>
          </a:p>
          <a:p>
            <a:pPr indent="-342900" lvl="0" marL="457200" rtl="0" algn="l">
              <a:lnSpc>
                <a:spcPct val="115000"/>
              </a:lnSpc>
              <a:spcBef>
                <a:spcPts val="0"/>
              </a:spcBef>
              <a:spcAft>
                <a:spcPts val="0"/>
              </a:spcAft>
              <a:buClr>
                <a:srgbClr val="6DC066"/>
              </a:buClr>
              <a:buSzPts val="1800"/>
              <a:buFont typeface="Avenir"/>
              <a:buChar char="●"/>
            </a:pPr>
            <a:r>
              <a:rPr b="1" lang="en" sz="1800">
                <a:solidFill>
                  <a:srgbClr val="6DC066"/>
                </a:solidFill>
                <a:latin typeface="Avenir"/>
                <a:ea typeface="Avenir"/>
                <a:cs typeface="Avenir"/>
                <a:sym typeface="Avenir"/>
              </a:rPr>
              <a:t>Forensic Analysis</a:t>
            </a:r>
            <a:endParaRPr b="1" sz="1800">
              <a:solidFill>
                <a:srgbClr val="6DC066"/>
              </a:solidFill>
              <a:latin typeface="Avenir"/>
              <a:ea typeface="Avenir"/>
              <a:cs typeface="Avenir"/>
              <a:sym typeface="Avenir"/>
            </a:endParaRPr>
          </a:p>
          <a:p>
            <a:pPr indent="-342900" lvl="0" marL="457200" rtl="0" algn="l">
              <a:lnSpc>
                <a:spcPct val="115000"/>
              </a:lnSpc>
              <a:spcBef>
                <a:spcPts val="0"/>
              </a:spcBef>
              <a:spcAft>
                <a:spcPts val="0"/>
              </a:spcAft>
              <a:buClr>
                <a:srgbClr val="6DC066"/>
              </a:buClr>
              <a:buSzPts val="1800"/>
              <a:buFont typeface="Avenir"/>
              <a:buChar char="●"/>
            </a:pPr>
            <a:r>
              <a:rPr b="1" lang="en" sz="1800">
                <a:solidFill>
                  <a:srgbClr val="6DC066"/>
                </a:solidFill>
                <a:latin typeface="Avenir"/>
                <a:ea typeface="Avenir"/>
                <a:cs typeface="Avenir"/>
                <a:sym typeface="Avenir"/>
              </a:rPr>
              <a:t>DNA Sequencing </a:t>
            </a:r>
            <a:endParaRPr b="1" sz="1800">
              <a:solidFill>
                <a:srgbClr val="6DC066"/>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Google Shape;205;p28"/>
          <p:cNvPicPr preferRelativeResize="0"/>
          <p:nvPr/>
        </p:nvPicPr>
        <p:blipFill rotWithShape="1">
          <a:blip r:embed="rId3">
            <a:alphaModFix/>
          </a:blip>
          <a:srcRect b="6412" l="41634" r="40361" t="5991"/>
          <a:stretch/>
        </p:blipFill>
        <p:spPr>
          <a:xfrm>
            <a:off x="475075" y="870850"/>
            <a:ext cx="1220621" cy="3842702"/>
          </a:xfrm>
          <a:prstGeom prst="rect">
            <a:avLst/>
          </a:prstGeom>
          <a:noFill/>
          <a:ln>
            <a:noFill/>
          </a:ln>
        </p:spPr>
      </p:pic>
      <p:sp>
        <p:nvSpPr>
          <p:cNvPr id="206" name="Google Shape;206;p28"/>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8"/>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208" name="Google Shape;208;p28"/>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About PCR (Polymerase Chain Reaction)</a:t>
            </a:r>
            <a:endParaRPr sz="3600">
              <a:solidFill>
                <a:srgbClr val="6DC066"/>
              </a:solidFill>
              <a:latin typeface="Avenir"/>
              <a:ea typeface="Avenir"/>
              <a:cs typeface="Avenir"/>
              <a:sym typeface="Avenir"/>
            </a:endParaRPr>
          </a:p>
        </p:txBody>
      </p:sp>
      <p:sp>
        <p:nvSpPr>
          <p:cNvPr id="209" name="Google Shape;209;p28"/>
          <p:cNvSpPr txBox="1"/>
          <p:nvPr/>
        </p:nvSpPr>
        <p:spPr>
          <a:xfrm>
            <a:off x="3916275" y="2358375"/>
            <a:ext cx="45564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In this experiment, PCR will be used to “find a needle in a haystack,” i.e. to </a:t>
            </a:r>
            <a:r>
              <a:rPr b="1" lang="en" sz="1800">
                <a:solidFill>
                  <a:srgbClr val="6DC066"/>
                </a:solidFill>
                <a:latin typeface="Avenir"/>
                <a:ea typeface="Avenir"/>
                <a:cs typeface="Avenir"/>
                <a:sym typeface="Avenir"/>
              </a:rPr>
              <a:t>detect </a:t>
            </a:r>
            <a:r>
              <a:rPr lang="en" sz="1800">
                <a:solidFill>
                  <a:schemeClr val="dk1"/>
                </a:solidFill>
                <a:latin typeface="Avenir"/>
                <a:ea typeface="Avenir"/>
                <a:cs typeface="Avenir"/>
                <a:sym typeface="Avenir"/>
              </a:rPr>
              <a:t>and then </a:t>
            </a:r>
            <a:r>
              <a:rPr b="1" lang="en" sz="1800">
                <a:solidFill>
                  <a:srgbClr val="6DC066"/>
                </a:solidFill>
                <a:latin typeface="Avenir"/>
                <a:ea typeface="Avenir"/>
                <a:cs typeface="Avenir"/>
                <a:sym typeface="Avenir"/>
              </a:rPr>
              <a:t>copy </a:t>
            </a:r>
            <a:r>
              <a:rPr lang="en" sz="1800">
                <a:solidFill>
                  <a:schemeClr val="dk1"/>
                </a:solidFill>
                <a:latin typeface="Avenir"/>
                <a:ea typeface="Avenir"/>
                <a:cs typeface="Avenir"/>
                <a:sym typeface="Avenir"/>
              </a:rPr>
              <a:t>one section of DNA from the long and complex yeast genome.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This detection feature will help you clarify what is “broken” (genetically speaking) in the engineered yeast that are not growing as orange colonies.</a:t>
            </a:r>
            <a:endParaRPr b="1"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900">
              <a:solidFill>
                <a:schemeClr val="dk1"/>
              </a:solidFill>
              <a:latin typeface="Avenir"/>
              <a:ea typeface="Avenir"/>
              <a:cs typeface="Avenir"/>
              <a:sym typeface="Avenir"/>
            </a:endParaRPr>
          </a:p>
        </p:txBody>
      </p:sp>
      <p:sp>
        <p:nvSpPr>
          <p:cNvPr id="210" name="Google Shape;210;p28"/>
          <p:cNvSpPr txBox="1"/>
          <p:nvPr/>
        </p:nvSpPr>
        <p:spPr>
          <a:xfrm>
            <a:off x="1655150" y="2358375"/>
            <a:ext cx="6513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0000">
                <a:solidFill>
                  <a:srgbClr val="29ABE2"/>
                </a:solidFill>
                <a:latin typeface="Avenir"/>
                <a:ea typeface="Avenir"/>
                <a:cs typeface="Avenir"/>
                <a:sym typeface="Avenir"/>
              </a:rPr>
              <a:t>}</a:t>
            </a:r>
            <a:endParaRPr sz="30000">
              <a:solidFill>
                <a:srgbClr val="29ABE2"/>
              </a:solidFill>
              <a:latin typeface="Avenir"/>
              <a:ea typeface="Avenir"/>
              <a:cs typeface="Avenir"/>
              <a:sym typeface="Avenir"/>
            </a:endParaRPr>
          </a:p>
        </p:txBody>
      </p:sp>
      <p:sp>
        <p:nvSpPr>
          <p:cNvPr id="211" name="Google Shape;211;p28"/>
          <p:cNvSpPr txBox="1"/>
          <p:nvPr/>
        </p:nvSpPr>
        <p:spPr>
          <a:xfrm>
            <a:off x="2427813" y="1349550"/>
            <a:ext cx="757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000">
                <a:solidFill>
                  <a:srgbClr val="29ABE2"/>
                </a:solidFill>
                <a:latin typeface="Avenir"/>
                <a:ea typeface="Avenir"/>
                <a:cs typeface="Avenir"/>
                <a:sym typeface="Avenir"/>
              </a:rPr>
              <a:t>?</a:t>
            </a:r>
            <a:endParaRPr sz="15000">
              <a:solidFill>
                <a:srgbClr val="29ABE2"/>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9"/>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9"/>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218" name="Google Shape;218;p29"/>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About PCR (Polymerase Chain Reaction)</a:t>
            </a:r>
            <a:endParaRPr sz="3600">
              <a:solidFill>
                <a:srgbClr val="6DC066"/>
              </a:solidFill>
              <a:latin typeface="Avenir"/>
              <a:ea typeface="Avenir"/>
              <a:cs typeface="Avenir"/>
              <a:sym typeface="Avenir"/>
            </a:endParaRPr>
          </a:p>
        </p:txBody>
      </p:sp>
      <p:sp>
        <p:nvSpPr>
          <p:cNvPr id="219" name="Google Shape;219;p29"/>
          <p:cNvSpPr txBox="1"/>
          <p:nvPr/>
        </p:nvSpPr>
        <p:spPr>
          <a:xfrm>
            <a:off x="475075" y="2218275"/>
            <a:ext cx="8288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The materials that go into a PCR experiment are remarkably simple. Reactions combine: </a:t>
            </a:r>
            <a:endParaRPr sz="1800">
              <a:solidFill>
                <a:schemeClr val="dk1"/>
              </a:solidFill>
              <a:latin typeface="Avenir"/>
              <a:ea typeface="Avenir"/>
              <a:cs typeface="Avenir"/>
              <a:sym typeface="Avenir"/>
            </a:endParaRPr>
          </a:p>
          <a:p>
            <a:pPr indent="-342900" lvl="0" marL="457200" rtl="0" algn="l">
              <a:lnSpc>
                <a:spcPct val="115000"/>
              </a:lnSpc>
              <a:spcBef>
                <a:spcPts val="0"/>
              </a:spcBef>
              <a:spcAft>
                <a:spcPts val="0"/>
              </a:spcAft>
              <a:buClr>
                <a:srgbClr val="6DC066"/>
              </a:buClr>
              <a:buSzPts val="1800"/>
              <a:buFont typeface="Avenir"/>
              <a:buChar char="●"/>
            </a:pPr>
            <a:r>
              <a:rPr b="1" lang="en" sz="1800">
                <a:solidFill>
                  <a:srgbClr val="6DC066"/>
                </a:solidFill>
                <a:latin typeface="Avenir"/>
                <a:ea typeface="Avenir"/>
                <a:cs typeface="Avenir"/>
                <a:sym typeface="Avenir"/>
              </a:rPr>
              <a:t>Template</a:t>
            </a:r>
            <a:r>
              <a:rPr lang="en" sz="1800">
                <a:solidFill>
                  <a:schemeClr val="dk1"/>
                </a:solidFill>
                <a:latin typeface="Avenir"/>
                <a:ea typeface="Avenir"/>
                <a:cs typeface="Avenir"/>
                <a:sym typeface="Avenir"/>
              </a:rPr>
              <a:t> = the DNA to be studied </a:t>
            </a:r>
            <a:endParaRPr sz="1800">
              <a:solidFill>
                <a:schemeClr val="dk1"/>
              </a:solidFill>
              <a:latin typeface="Avenir"/>
              <a:ea typeface="Avenir"/>
              <a:cs typeface="Avenir"/>
              <a:sym typeface="Avenir"/>
            </a:endParaRPr>
          </a:p>
          <a:p>
            <a:pPr indent="-342900" lvl="0" marL="457200" rtl="0" algn="l">
              <a:lnSpc>
                <a:spcPct val="115000"/>
              </a:lnSpc>
              <a:spcBef>
                <a:spcPts val="0"/>
              </a:spcBef>
              <a:spcAft>
                <a:spcPts val="0"/>
              </a:spcAft>
              <a:buClr>
                <a:srgbClr val="6DC066"/>
              </a:buClr>
              <a:buSzPts val="1800"/>
              <a:buFont typeface="Avenir"/>
              <a:buChar char="●"/>
            </a:pPr>
            <a:r>
              <a:rPr b="1" lang="en" sz="1800">
                <a:solidFill>
                  <a:srgbClr val="6DC066"/>
                </a:solidFill>
                <a:latin typeface="Avenir"/>
                <a:ea typeface="Avenir"/>
                <a:cs typeface="Avenir"/>
                <a:sym typeface="Avenir"/>
              </a:rPr>
              <a:t>Primers</a:t>
            </a:r>
            <a:r>
              <a:rPr lang="en" sz="1800">
                <a:solidFill>
                  <a:schemeClr val="dk1"/>
                </a:solidFill>
                <a:latin typeface="Avenir"/>
                <a:ea typeface="Avenir"/>
                <a:cs typeface="Avenir"/>
                <a:sym typeface="Avenir"/>
              </a:rPr>
              <a:t> = short snippets of DNA that specify where the replication should begin and end </a:t>
            </a:r>
            <a:endParaRPr sz="1800">
              <a:solidFill>
                <a:schemeClr val="dk1"/>
              </a:solidFill>
              <a:latin typeface="Avenir"/>
              <a:ea typeface="Avenir"/>
              <a:cs typeface="Avenir"/>
              <a:sym typeface="Avenir"/>
            </a:endParaRPr>
          </a:p>
          <a:p>
            <a:pPr indent="-342900" lvl="0" marL="457200" rtl="0" algn="l">
              <a:lnSpc>
                <a:spcPct val="115000"/>
              </a:lnSpc>
              <a:spcBef>
                <a:spcPts val="0"/>
              </a:spcBef>
              <a:spcAft>
                <a:spcPts val="0"/>
              </a:spcAft>
              <a:buClr>
                <a:srgbClr val="6DC066"/>
              </a:buClr>
              <a:buSzPts val="1800"/>
              <a:buFont typeface="Avenir"/>
              <a:buChar char="●"/>
            </a:pPr>
            <a:r>
              <a:rPr b="1" lang="en" sz="1800">
                <a:solidFill>
                  <a:srgbClr val="6DC066"/>
                </a:solidFill>
                <a:latin typeface="Avenir"/>
                <a:ea typeface="Avenir"/>
                <a:cs typeface="Avenir"/>
                <a:sym typeface="Avenir"/>
              </a:rPr>
              <a:t>DNA polymerase and nucleotides</a:t>
            </a:r>
            <a:r>
              <a:rPr lang="en" sz="1800">
                <a:solidFill>
                  <a:schemeClr val="dk1"/>
                </a:solidFill>
                <a:latin typeface="Avenir"/>
                <a:ea typeface="Avenir"/>
                <a:cs typeface="Avenir"/>
                <a:sym typeface="Avenir"/>
              </a:rPr>
              <a:t> = an enzyme and its substrate to copy the DNA template</a:t>
            </a:r>
            <a:endParaRPr sz="1800">
              <a:solidFill>
                <a:schemeClr val="dk1"/>
              </a:solidFill>
              <a:latin typeface="Avenir"/>
              <a:ea typeface="Avenir"/>
              <a:cs typeface="Avenir"/>
              <a:sym typeface="Avenir"/>
            </a:endParaRPr>
          </a:p>
          <a:p>
            <a:pPr indent="-342900" lvl="0" marL="457200" rtl="0" algn="l">
              <a:lnSpc>
                <a:spcPct val="115000"/>
              </a:lnSpc>
              <a:spcBef>
                <a:spcPts val="0"/>
              </a:spcBef>
              <a:spcAft>
                <a:spcPts val="0"/>
              </a:spcAft>
              <a:buClr>
                <a:srgbClr val="6DC066"/>
              </a:buClr>
              <a:buSzPts val="1800"/>
              <a:buFont typeface="Avenir"/>
              <a:buChar char="●"/>
            </a:pPr>
            <a:r>
              <a:rPr b="1" lang="en" sz="1800">
                <a:solidFill>
                  <a:srgbClr val="6DC066"/>
                </a:solidFill>
                <a:latin typeface="Avenir"/>
                <a:ea typeface="Avenir"/>
                <a:cs typeface="Avenir"/>
                <a:sym typeface="Avenir"/>
              </a:rPr>
              <a:t>Buffer</a:t>
            </a:r>
            <a:r>
              <a:rPr lang="en" sz="1800">
                <a:solidFill>
                  <a:schemeClr val="dk1"/>
                </a:solidFill>
                <a:latin typeface="Avenir"/>
                <a:ea typeface="Avenir"/>
                <a:cs typeface="Avenir"/>
                <a:sym typeface="Avenir"/>
              </a:rPr>
              <a:t> to maintain pH and provide ions for the reactions</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0"/>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226" name="Google Shape;226;p30"/>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About PCR (Polymerase Chain Reaction)</a:t>
            </a:r>
            <a:endParaRPr sz="3600">
              <a:solidFill>
                <a:srgbClr val="6DC066"/>
              </a:solidFill>
              <a:latin typeface="Avenir"/>
              <a:ea typeface="Avenir"/>
              <a:cs typeface="Avenir"/>
              <a:sym typeface="Avenir"/>
            </a:endParaRPr>
          </a:p>
        </p:txBody>
      </p:sp>
      <p:sp>
        <p:nvSpPr>
          <p:cNvPr id="227" name="Google Shape;227;p30"/>
          <p:cNvSpPr txBox="1"/>
          <p:nvPr/>
        </p:nvSpPr>
        <p:spPr>
          <a:xfrm>
            <a:off x="3518325" y="2446875"/>
            <a:ext cx="52446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latin typeface="Avenir"/>
                <a:ea typeface="Avenir"/>
                <a:cs typeface="Avenir"/>
                <a:sym typeface="Avenir"/>
              </a:rPr>
              <a:t>The mixture is then cycled through different temperatures. </a:t>
            </a:r>
            <a:endParaRPr sz="15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500">
              <a:solidFill>
                <a:schemeClr val="dk1"/>
              </a:solidFill>
              <a:latin typeface="Avenir"/>
              <a:ea typeface="Avenir"/>
              <a:cs typeface="Avenir"/>
              <a:sym typeface="Avenir"/>
            </a:endParaRPr>
          </a:p>
          <a:p>
            <a:pPr indent="-323850" lvl="0" marL="457200" rtl="0" algn="l">
              <a:lnSpc>
                <a:spcPct val="115000"/>
              </a:lnSpc>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In the “</a:t>
            </a:r>
            <a:r>
              <a:rPr b="1" lang="en" sz="1500">
                <a:solidFill>
                  <a:srgbClr val="6DC066"/>
                </a:solidFill>
                <a:latin typeface="Avenir"/>
                <a:ea typeface="Avenir"/>
                <a:cs typeface="Avenir"/>
                <a:sym typeface="Avenir"/>
              </a:rPr>
              <a:t>denaturation step</a:t>
            </a:r>
            <a:r>
              <a:rPr lang="en" sz="1500">
                <a:solidFill>
                  <a:schemeClr val="dk1"/>
                </a:solidFill>
                <a:latin typeface="Avenir"/>
                <a:ea typeface="Avenir"/>
                <a:cs typeface="Avenir"/>
                <a:sym typeface="Avenir"/>
              </a:rPr>
              <a:t>” the mixture is raised to a high temperature so that all the DNA bases unpair. </a:t>
            </a:r>
            <a:endParaRPr sz="1500">
              <a:solidFill>
                <a:schemeClr val="dk1"/>
              </a:solidFill>
              <a:latin typeface="Avenir"/>
              <a:ea typeface="Avenir"/>
              <a:cs typeface="Avenir"/>
              <a:sym typeface="Avenir"/>
            </a:endParaRPr>
          </a:p>
          <a:p>
            <a:pPr indent="-323850" lvl="0" marL="457200" rtl="0" algn="l">
              <a:lnSpc>
                <a:spcPct val="115000"/>
              </a:lnSpc>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For the “</a:t>
            </a:r>
            <a:r>
              <a:rPr b="1" lang="en" sz="1500">
                <a:solidFill>
                  <a:srgbClr val="6DC066"/>
                </a:solidFill>
                <a:latin typeface="Avenir"/>
                <a:ea typeface="Avenir"/>
                <a:cs typeface="Avenir"/>
                <a:sym typeface="Avenir"/>
              </a:rPr>
              <a:t>annealing step</a:t>
            </a:r>
            <a:r>
              <a:rPr lang="en" sz="1500">
                <a:solidFill>
                  <a:schemeClr val="dk1"/>
                </a:solidFill>
                <a:latin typeface="Avenir"/>
                <a:ea typeface="Avenir"/>
                <a:cs typeface="Avenir"/>
                <a:sym typeface="Avenir"/>
              </a:rPr>
              <a:t>,” the temperature is lowered, allowing the primers to bind to the template DNA. </a:t>
            </a:r>
            <a:endParaRPr sz="1500">
              <a:solidFill>
                <a:schemeClr val="dk1"/>
              </a:solidFill>
              <a:latin typeface="Avenir"/>
              <a:ea typeface="Avenir"/>
              <a:cs typeface="Avenir"/>
              <a:sym typeface="Avenir"/>
            </a:endParaRPr>
          </a:p>
          <a:p>
            <a:pPr indent="-323850" lvl="0" marL="457200" rtl="0" algn="l">
              <a:lnSpc>
                <a:spcPct val="115000"/>
              </a:lnSpc>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Finally, the “</a:t>
            </a:r>
            <a:r>
              <a:rPr b="1" lang="en" sz="1500">
                <a:solidFill>
                  <a:srgbClr val="6DC066"/>
                </a:solidFill>
                <a:latin typeface="Avenir"/>
                <a:ea typeface="Avenir"/>
                <a:cs typeface="Avenir"/>
                <a:sym typeface="Avenir"/>
              </a:rPr>
              <a:t>extension step</a:t>
            </a:r>
            <a:r>
              <a:rPr lang="en" sz="1500">
                <a:solidFill>
                  <a:schemeClr val="dk1"/>
                </a:solidFill>
                <a:latin typeface="Avenir"/>
                <a:ea typeface="Avenir"/>
                <a:cs typeface="Avenir"/>
                <a:sym typeface="Avenir"/>
              </a:rPr>
              <a:t>” raises the temperature slightly to allow the DNA polymerase to work. </a:t>
            </a:r>
            <a:endParaRPr sz="15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5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500">
                <a:solidFill>
                  <a:schemeClr val="dk1"/>
                </a:solidFill>
                <a:latin typeface="Avenir"/>
                <a:ea typeface="Avenir"/>
                <a:cs typeface="Avenir"/>
                <a:sym typeface="Avenir"/>
              </a:rPr>
              <a:t>This process is repeated dozens of times to create billions of copies of the desired DNA fragment.</a:t>
            </a:r>
            <a:endParaRPr sz="15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500">
              <a:solidFill>
                <a:schemeClr val="dk1"/>
              </a:solidFill>
              <a:latin typeface="Avenir"/>
              <a:ea typeface="Avenir"/>
              <a:cs typeface="Avenir"/>
              <a:sym typeface="Avenir"/>
            </a:endParaRPr>
          </a:p>
        </p:txBody>
      </p:sp>
      <p:pic>
        <p:nvPicPr>
          <p:cNvPr id="228" name="Google Shape;228;p30"/>
          <p:cNvPicPr preferRelativeResize="0"/>
          <p:nvPr/>
        </p:nvPicPr>
        <p:blipFill rotWithShape="1">
          <a:blip r:embed="rId3">
            <a:alphaModFix/>
          </a:blip>
          <a:srcRect b="0" l="0" r="0" t="0"/>
          <a:stretch/>
        </p:blipFill>
        <p:spPr>
          <a:xfrm>
            <a:off x="163925" y="1267518"/>
            <a:ext cx="3252601" cy="29691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Google Shape;233;p31"/>
          <p:cNvPicPr preferRelativeResize="0"/>
          <p:nvPr/>
        </p:nvPicPr>
        <p:blipFill>
          <a:blip r:embed="rId3">
            <a:alphaModFix/>
          </a:blip>
          <a:stretch>
            <a:fillRect/>
          </a:stretch>
        </p:blipFill>
        <p:spPr>
          <a:xfrm>
            <a:off x="67949" y="642837"/>
            <a:ext cx="4498874" cy="3476428"/>
          </a:xfrm>
          <a:prstGeom prst="rect">
            <a:avLst/>
          </a:prstGeom>
          <a:noFill/>
          <a:ln>
            <a:noFill/>
          </a:ln>
        </p:spPr>
      </p:pic>
      <p:pic>
        <p:nvPicPr>
          <p:cNvPr id="234" name="Google Shape;234;p31"/>
          <p:cNvPicPr preferRelativeResize="0"/>
          <p:nvPr/>
        </p:nvPicPr>
        <p:blipFill rotWithShape="1">
          <a:blip r:embed="rId4">
            <a:alphaModFix/>
          </a:blip>
          <a:srcRect b="30177" l="0" r="0" t="0"/>
          <a:stretch/>
        </p:blipFill>
        <p:spPr>
          <a:xfrm>
            <a:off x="4406075" y="2695075"/>
            <a:ext cx="2240226" cy="518500"/>
          </a:xfrm>
          <a:prstGeom prst="rect">
            <a:avLst/>
          </a:prstGeom>
          <a:noFill/>
          <a:ln>
            <a:noFill/>
          </a:ln>
        </p:spPr>
      </p:pic>
      <p:sp>
        <p:nvSpPr>
          <p:cNvPr id="235" name="Google Shape;235;p31"/>
          <p:cNvSpPr txBox="1"/>
          <p:nvPr/>
        </p:nvSpPr>
        <p:spPr>
          <a:xfrm>
            <a:off x="4264225" y="1667650"/>
            <a:ext cx="41535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0">
                <a:solidFill>
                  <a:srgbClr val="6DC066"/>
                </a:solidFill>
                <a:latin typeface="Avenir"/>
                <a:ea typeface="Avenir"/>
                <a:cs typeface="Avenir"/>
                <a:sym typeface="Avenir"/>
              </a:rPr>
              <a:t>Good Luck!</a:t>
            </a:r>
            <a:endParaRPr sz="6000">
              <a:solidFill>
                <a:srgbClr val="6DC066"/>
              </a:solidFill>
              <a:latin typeface="Avenir"/>
              <a:ea typeface="Avenir"/>
              <a:cs typeface="Avenir"/>
              <a:sym typeface="Avenir"/>
            </a:endParaRPr>
          </a:p>
        </p:txBody>
      </p:sp>
      <p:sp>
        <p:nvSpPr>
          <p:cNvPr id="236" name="Google Shape;236;p31"/>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1"/>
          <p:cNvSpPr txBox="1"/>
          <p:nvPr/>
        </p:nvSpPr>
        <p:spPr>
          <a:xfrm>
            <a:off x="170625" y="4710000"/>
            <a:ext cx="2349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9ABE2"/>
                </a:solidFill>
              </a:rPr>
              <a:t>BioBuilder.org</a:t>
            </a:r>
            <a:endParaRPr>
              <a:solidFill>
                <a:srgbClr val="29ABE2"/>
              </a:solidFill>
            </a:endParaRPr>
          </a:p>
        </p:txBody>
      </p:sp>
      <p:pic>
        <p:nvPicPr>
          <p:cNvPr id="238" name="Google Shape;238;p31"/>
          <p:cNvPicPr preferRelativeResize="0"/>
          <p:nvPr/>
        </p:nvPicPr>
        <p:blipFill>
          <a:blip r:embed="rId5">
            <a:alphaModFix/>
          </a:blip>
          <a:stretch>
            <a:fillRect/>
          </a:stretch>
        </p:blipFill>
        <p:spPr>
          <a:xfrm>
            <a:off x="6890175" y="421063"/>
            <a:ext cx="1958400" cy="537476"/>
          </a:xfrm>
          <a:prstGeom prst="rect">
            <a:avLst/>
          </a:prstGeom>
          <a:noFill/>
          <a:ln>
            <a:noFill/>
          </a:ln>
        </p:spPr>
      </p:pic>
      <p:sp>
        <p:nvSpPr>
          <p:cNvPr id="239" name="Google Shape;239;p31"/>
          <p:cNvSpPr txBox="1"/>
          <p:nvPr/>
        </p:nvSpPr>
        <p:spPr>
          <a:xfrm>
            <a:off x="6719675" y="163750"/>
            <a:ext cx="2263200" cy="2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Avenir"/>
                <a:ea typeface="Avenir"/>
                <a:cs typeface="Avenir"/>
                <a:sym typeface="Avenir"/>
              </a:rPr>
              <a:t>Developed in collaboration with</a:t>
            </a:r>
            <a:endParaRPr sz="1100">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pic>
        <p:nvPicPr>
          <p:cNvPr id="72" name="Google Shape;72;p14"/>
          <p:cNvPicPr preferRelativeResize="0"/>
          <p:nvPr/>
        </p:nvPicPr>
        <p:blipFill/>
        <p:spPr>
          <a:xfrm>
            <a:off x="208000" y="340000"/>
            <a:ext cx="724825" cy="4093200"/>
          </a:xfrm>
          <a:prstGeom prst="rect">
            <a:avLst/>
          </a:prstGeom>
          <a:noFill/>
          <a:ln>
            <a:noFill/>
          </a:ln>
        </p:spPr>
      </p:pic>
      <p:sp>
        <p:nvSpPr>
          <p:cNvPr id="73" name="Google Shape;73;p14"/>
          <p:cNvSpPr txBox="1"/>
          <p:nvPr/>
        </p:nvSpPr>
        <p:spPr>
          <a:xfrm>
            <a:off x="1100950" y="340000"/>
            <a:ext cx="53634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Synthetic Biology</a:t>
            </a:r>
            <a:endParaRPr sz="3600">
              <a:solidFill>
                <a:srgbClr val="6DC066"/>
              </a:solidFill>
              <a:latin typeface="Avenir"/>
              <a:ea typeface="Avenir"/>
              <a:cs typeface="Avenir"/>
              <a:sym typeface="Avenir"/>
            </a:endParaRPr>
          </a:p>
        </p:txBody>
      </p:sp>
      <p:sp>
        <p:nvSpPr>
          <p:cNvPr id="74" name="Google Shape;74;p14"/>
          <p:cNvSpPr txBox="1"/>
          <p:nvPr/>
        </p:nvSpPr>
        <p:spPr>
          <a:xfrm>
            <a:off x="1149950" y="2059875"/>
            <a:ext cx="6257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Synthetic Biology uses genetic engineering techniques to construct synthetic living systems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The synthetic biology approach familiarizes teachers and students with</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molecular biology</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genetic engineering </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microbiology methods </a:t>
            </a:r>
            <a:endParaRPr sz="1800">
              <a:solidFill>
                <a:schemeClr val="dk1"/>
              </a:solidFill>
              <a:latin typeface="Avenir"/>
              <a:ea typeface="Avenir"/>
              <a:cs typeface="Avenir"/>
              <a:sym typeface="Avenir"/>
            </a:endParaRPr>
          </a:p>
          <a:p>
            <a:pPr indent="457200" lvl="0" marL="1371600" rtl="0" algn="l">
              <a:lnSpc>
                <a:spcPct val="115000"/>
              </a:lnSpc>
              <a:spcBef>
                <a:spcPts val="0"/>
              </a:spcBef>
              <a:spcAft>
                <a:spcPts val="0"/>
              </a:spcAft>
              <a:buNone/>
            </a:pPr>
            <a:r>
              <a:t/>
            </a:r>
            <a:endParaRPr b="1" sz="1800">
              <a:solidFill>
                <a:schemeClr val="dk1"/>
              </a:solidFill>
              <a:latin typeface="Avenir"/>
              <a:ea typeface="Avenir"/>
              <a:cs typeface="Avenir"/>
              <a:sym typeface="Avenir"/>
            </a:endParaRPr>
          </a:p>
          <a:p>
            <a:pPr indent="0" lvl="0" marL="1371600" rtl="0" algn="l">
              <a:lnSpc>
                <a:spcPct val="115000"/>
              </a:lnSpc>
              <a:spcBef>
                <a:spcPts val="0"/>
              </a:spcBef>
              <a:spcAft>
                <a:spcPts val="0"/>
              </a:spcAft>
              <a:buNone/>
            </a:pPr>
            <a:r>
              <a:rPr b="1" lang="en" sz="1800">
                <a:solidFill>
                  <a:srgbClr val="6DC066"/>
                </a:solidFill>
                <a:latin typeface="Avenir"/>
                <a:ea typeface="Avenir"/>
                <a:cs typeface="Avenir"/>
                <a:sym typeface="Avenir"/>
              </a:rPr>
              <a:t>ALL IN AN ENGINEERING SETTING</a:t>
            </a:r>
            <a:endParaRPr b="1" sz="1800">
              <a:solidFill>
                <a:srgbClr val="6DC066"/>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nvSpPr>
        <p:spPr>
          <a:xfrm>
            <a:off x="413575" y="187600"/>
            <a:ext cx="86541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Synthetic Biology: </a:t>
            </a:r>
            <a:r>
              <a:rPr lang="en" sz="3000">
                <a:solidFill>
                  <a:srgbClr val="6DC066"/>
                </a:solidFill>
                <a:latin typeface="Avenir"/>
                <a:ea typeface="Avenir"/>
                <a:cs typeface="Avenir"/>
                <a:sym typeface="Avenir"/>
              </a:rPr>
              <a:t>Engineering Principles</a:t>
            </a:r>
            <a:endParaRPr sz="3000">
              <a:solidFill>
                <a:srgbClr val="6DC066"/>
              </a:solidFill>
              <a:latin typeface="Avenir"/>
              <a:ea typeface="Avenir"/>
              <a:cs typeface="Avenir"/>
              <a:sym typeface="Avenir"/>
            </a:endParaRPr>
          </a:p>
        </p:txBody>
      </p:sp>
      <p:pic>
        <p:nvPicPr>
          <p:cNvPr id="80" name="Google Shape;80;p15"/>
          <p:cNvPicPr preferRelativeResize="0"/>
          <p:nvPr/>
        </p:nvPicPr>
        <p:blipFill rotWithShape="1">
          <a:blip r:embed="rId3">
            <a:alphaModFix/>
          </a:blip>
          <a:srcRect b="55993" l="10104" r="0" t="12301"/>
          <a:stretch/>
        </p:blipFill>
        <p:spPr>
          <a:xfrm>
            <a:off x="524700" y="782300"/>
            <a:ext cx="6456727" cy="2946949"/>
          </a:xfrm>
          <a:prstGeom prst="rect">
            <a:avLst/>
          </a:prstGeom>
          <a:noFill/>
          <a:ln>
            <a:noFill/>
          </a:ln>
        </p:spPr>
      </p:pic>
      <p:sp>
        <p:nvSpPr>
          <p:cNvPr id="81" name="Google Shape;81;p15"/>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txBox="1"/>
          <p:nvPr/>
        </p:nvSpPr>
        <p:spPr>
          <a:xfrm>
            <a:off x="448500" y="3678150"/>
            <a:ext cx="85503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These principles and technologies extend the teaching of molecular techniques into real world, authentic applications</a:t>
            </a:r>
            <a:endParaRPr sz="1800">
              <a:solidFill>
                <a:srgbClr val="000000"/>
              </a:solidFill>
              <a:latin typeface="Avenir"/>
              <a:ea typeface="Avenir"/>
              <a:cs typeface="Avenir"/>
              <a:sym typeface="Avenir"/>
            </a:endParaRPr>
          </a:p>
        </p:txBody>
      </p:sp>
      <p:sp>
        <p:nvSpPr>
          <p:cNvPr id="83" name="Google Shape;83;p1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6"/>
          <p:cNvPicPr preferRelativeResize="0"/>
          <p:nvPr/>
        </p:nvPicPr>
        <p:blipFill>
          <a:blip r:embed="rId3">
            <a:alphaModFix/>
          </a:blip>
          <a:stretch>
            <a:fillRect/>
          </a:stretch>
        </p:blipFill>
        <p:spPr>
          <a:xfrm>
            <a:off x="3303997" y="905967"/>
            <a:ext cx="2488007" cy="2488058"/>
          </a:xfrm>
          <a:prstGeom prst="rect">
            <a:avLst/>
          </a:prstGeom>
          <a:noFill/>
          <a:ln>
            <a:noFill/>
          </a:ln>
        </p:spPr>
      </p:pic>
      <p:pic>
        <p:nvPicPr>
          <p:cNvPr id="90" name="Google Shape;90;p16"/>
          <p:cNvPicPr preferRelativeResize="0"/>
          <p:nvPr/>
        </p:nvPicPr>
        <p:blipFill>
          <a:blip r:embed="rId4">
            <a:alphaModFix/>
          </a:blip>
          <a:stretch>
            <a:fillRect/>
          </a:stretch>
        </p:blipFill>
        <p:spPr>
          <a:xfrm>
            <a:off x="523350" y="905967"/>
            <a:ext cx="2488007" cy="2488058"/>
          </a:xfrm>
          <a:prstGeom prst="rect">
            <a:avLst/>
          </a:prstGeom>
          <a:noFill/>
          <a:ln>
            <a:noFill/>
          </a:ln>
        </p:spPr>
      </p:pic>
      <p:pic>
        <p:nvPicPr>
          <p:cNvPr id="91" name="Google Shape;91;p16"/>
          <p:cNvPicPr preferRelativeResize="0"/>
          <p:nvPr/>
        </p:nvPicPr>
        <p:blipFill>
          <a:blip r:embed="rId5">
            <a:alphaModFix/>
          </a:blip>
          <a:stretch>
            <a:fillRect/>
          </a:stretch>
        </p:blipFill>
        <p:spPr>
          <a:xfrm>
            <a:off x="6084643" y="905950"/>
            <a:ext cx="2488007" cy="2488058"/>
          </a:xfrm>
          <a:prstGeom prst="rect">
            <a:avLst/>
          </a:prstGeom>
          <a:noFill/>
          <a:ln>
            <a:noFill/>
          </a:ln>
        </p:spPr>
      </p:pic>
      <p:sp>
        <p:nvSpPr>
          <p:cNvPr id="92" name="Google Shape;92;p16"/>
          <p:cNvSpPr txBox="1"/>
          <p:nvPr/>
        </p:nvSpPr>
        <p:spPr>
          <a:xfrm>
            <a:off x="947350" y="3089200"/>
            <a:ext cx="21402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Design</a:t>
            </a:r>
            <a:endParaRPr sz="3600">
              <a:solidFill>
                <a:srgbClr val="6DC066"/>
              </a:solidFill>
              <a:latin typeface="Avenir"/>
              <a:ea typeface="Avenir"/>
              <a:cs typeface="Avenir"/>
              <a:sym typeface="Avenir"/>
            </a:endParaRPr>
          </a:p>
        </p:txBody>
      </p:sp>
      <p:sp>
        <p:nvSpPr>
          <p:cNvPr id="93" name="Google Shape;93;p16"/>
          <p:cNvSpPr txBox="1"/>
          <p:nvPr/>
        </p:nvSpPr>
        <p:spPr>
          <a:xfrm>
            <a:off x="3880400" y="3089200"/>
            <a:ext cx="21402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Build</a:t>
            </a:r>
            <a:endParaRPr sz="3600">
              <a:solidFill>
                <a:srgbClr val="6DC066"/>
              </a:solidFill>
              <a:latin typeface="Avenir"/>
              <a:ea typeface="Avenir"/>
              <a:cs typeface="Avenir"/>
              <a:sym typeface="Avenir"/>
            </a:endParaRPr>
          </a:p>
        </p:txBody>
      </p:sp>
      <p:sp>
        <p:nvSpPr>
          <p:cNvPr id="94" name="Google Shape;94;p16"/>
          <p:cNvSpPr txBox="1"/>
          <p:nvPr/>
        </p:nvSpPr>
        <p:spPr>
          <a:xfrm>
            <a:off x="6743550" y="3089200"/>
            <a:ext cx="18213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Test</a:t>
            </a:r>
            <a:endParaRPr sz="3600">
              <a:solidFill>
                <a:srgbClr val="6DC066"/>
              </a:solidFill>
              <a:latin typeface="Avenir"/>
              <a:ea typeface="Avenir"/>
              <a:cs typeface="Avenir"/>
              <a:sym typeface="Avenir"/>
            </a:endParaRPr>
          </a:p>
        </p:txBody>
      </p:sp>
      <p:sp>
        <p:nvSpPr>
          <p:cNvPr id="95" name="Google Shape;95;p1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7"/>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What A Colorful World</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Examines the role of the cellular chassis in system performance. Students transform different strains of </a:t>
            </a:r>
            <a:r>
              <a:rPr i="1" lang="en" sz="1000">
                <a:solidFill>
                  <a:srgbClr val="000000"/>
                </a:solidFill>
                <a:latin typeface="Avenir"/>
                <a:ea typeface="Avenir"/>
                <a:cs typeface="Avenir"/>
                <a:sym typeface="Avenir"/>
              </a:rPr>
              <a:t>E. coli</a:t>
            </a:r>
            <a:r>
              <a:rPr lang="en" sz="1000">
                <a:solidFill>
                  <a:srgbClr val="000000"/>
                </a:solidFill>
                <a:latin typeface="Avenir"/>
                <a:ea typeface="Avenir"/>
                <a:cs typeface="Avenir"/>
                <a:sym typeface="Avenir"/>
              </a:rPr>
              <a:t> with DNA that turns the cells several bright colors. Students then observe how different the color intensity can be from strain to strain, despite being encoded by the same DNA sequence.</a:t>
            </a:r>
            <a:endParaRPr sz="1000">
              <a:solidFill>
                <a:srgbClr val="000000"/>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t/>
            </a:r>
            <a:endParaRPr sz="1100">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2" name="Google Shape;102;p17"/>
          <p:cNvSpPr txBox="1"/>
          <p:nvPr/>
        </p:nvSpPr>
        <p:spPr>
          <a:xfrm>
            <a:off x="475075" y="1272469"/>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iTUNE Device</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Examines the role of parts, such as promoters and ribosome binding sites, in predicting the output of a genetic device. The students measure β-galactosidase enzymatic activity as the device’s output, thereby looking through the lens of molecular genetics to predict and then evaluate a device’s behavior.</a:t>
            </a:r>
            <a:endParaRPr sz="1000">
              <a:solidFill>
                <a:srgbClr val="000000"/>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t/>
            </a:r>
            <a:endParaRPr sz="11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3" name="Google Shape;103;p17"/>
          <p:cNvSpPr txBox="1"/>
          <p:nvPr/>
        </p:nvSpPr>
        <p:spPr>
          <a:xfrm>
            <a:off x="475075" y="2204413"/>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Picture This</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Three activities to explore the role of modeling in circuit design. These activities include a downloadable program to computationally vary the parameters of a genetic circuit, an exercise to mimic a genetic circuit with electronic parts, and an opportunity to send a stencil that will be turned into a bacterial photograph.</a:t>
            </a:r>
            <a:endParaRPr b="1" sz="10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4" name="Google Shape;104;p17"/>
          <p:cNvSpPr txBox="1"/>
          <p:nvPr/>
        </p:nvSpPr>
        <p:spPr>
          <a:xfrm>
            <a:off x="475075" y="3136356"/>
            <a:ext cx="8542500" cy="80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Eau That Smell</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Compares two alternative genetic designs. Both programs should make the cells smell like ripe bananas as the cells grow.</a:t>
            </a:r>
            <a:endParaRPr sz="1100">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5" name="Google Shape;105;p17"/>
          <p:cNvSpPr txBox="1"/>
          <p:nvPr/>
        </p:nvSpPr>
        <p:spPr>
          <a:xfrm>
            <a:off x="475075" y="3735000"/>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Golden Bread</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Explores the science, engineering and bioethics of a yeast that’s genetically modified to make a vitamin-enriched food. Lab activities include PCR, yeast transformation, codon shuffling and statistical analysis of data</a:t>
            </a:r>
            <a:endParaRPr sz="10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6" name="Google Shape;106;p17"/>
          <p:cNvSpPr/>
          <p:nvPr/>
        </p:nvSpPr>
        <p:spPr>
          <a:xfrm>
            <a:off x="0" y="493750"/>
            <a:ext cx="375900" cy="3970500"/>
          </a:xfrm>
          <a:prstGeom prst="rect">
            <a:avLst/>
          </a:prstGeom>
          <a:solidFill>
            <a:srgbClr val="6DC066">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p:nvPr/>
        </p:nvSpPr>
        <p:spPr>
          <a:xfrm>
            <a:off x="0" y="3868750"/>
            <a:ext cx="375900" cy="595500"/>
          </a:xfrm>
          <a:prstGeom prst="rect">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18"/>
          <p:cNvPicPr preferRelativeResize="0"/>
          <p:nvPr/>
        </p:nvPicPr>
        <p:blipFill rotWithShape="1">
          <a:blip r:embed="rId3">
            <a:alphaModFix/>
          </a:blip>
          <a:srcRect b="24080" l="0" r="47215" t="26064"/>
          <a:stretch/>
        </p:blipFill>
        <p:spPr>
          <a:xfrm>
            <a:off x="170625" y="1096900"/>
            <a:ext cx="3890548" cy="2377675"/>
          </a:xfrm>
          <a:prstGeom prst="rect">
            <a:avLst/>
          </a:prstGeom>
          <a:noFill/>
          <a:ln>
            <a:noFill/>
          </a:ln>
        </p:spPr>
      </p:pic>
      <p:sp>
        <p:nvSpPr>
          <p:cNvPr id="114" name="Google Shape;114;p18"/>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pic>
        <p:nvPicPr>
          <p:cNvPr id="116" name="Google Shape;116;p18"/>
          <p:cNvPicPr preferRelativeResize="0"/>
          <p:nvPr/>
        </p:nvPicPr>
        <p:blipFill rotWithShape="1">
          <a:blip r:embed="rId3">
            <a:alphaModFix/>
          </a:blip>
          <a:srcRect b="24080" l="52383" r="0" t="26064"/>
          <a:stretch/>
        </p:blipFill>
        <p:spPr>
          <a:xfrm>
            <a:off x="5526373" y="1096900"/>
            <a:ext cx="3509705" cy="2377675"/>
          </a:xfrm>
          <a:prstGeom prst="rect">
            <a:avLst/>
          </a:prstGeom>
          <a:noFill/>
          <a:ln>
            <a:noFill/>
          </a:ln>
        </p:spPr>
      </p:pic>
      <p:sp>
        <p:nvSpPr>
          <p:cNvPr id="117" name="Google Shape;117;p18"/>
          <p:cNvSpPr/>
          <p:nvPr/>
        </p:nvSpPr>
        <p:spPr>
          <a:xfrm>
            <a:off x="4138525" y="1973738"/>
            <a:ext cx="1248000" cy="624000"/>
          </a:xfrm>
          <a:prstGeom prst="rightArrow">
            <a:avLst>
              <a:gd fmla="val 50000" name="adj1"/>
              <a:gd fmla="val 50000" name="adj2"/>
            </a:avLst>
          </a:prstGeom>
          <a:solidFill>
            <a:srgbClr val="6DC066">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8"/>
          <p:cNvSpPr txBox="1"/>
          <p:nvPr/>
        </p:nvSpPr>
        <p:spPr>
          <a:xfrm>
            <a:off x="448500" y="3449550"/>
            <a:ext cx="8239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This lab focuses on a strain of baker’s yeast that has been modified to produce β-carotene, a nutrient we naturally obtain from eating foods such as carrots, sweet potatoes, and broccoli.</a:t>
            </a:r>
            <a:endParaRPr sz="1800">
              <a:solidFill>
                <a:srgbClr val="000000"/>
              </a:solidFill>
              <a:latin typeface="Avenir"/>
              <a:ea typeface="Avenir"/>
              <a:cs typeface="Avenir"/>
              <a:sym typeface="Avenir"/>
            </a:endParaRPr>
          </a:p>
        </p:txBody>
      </p:sp>
      <p:sp>
        <p:nvSpPr>
          <p:cNvPr id="119" name="Google Shape;119;p18"/>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19"/>
          <p:cNvPicPr preferRelativeResize="0"/>
          <p:nvPr/>
        </p:nvPicPr>
        <p:blipFill rotWithShape="1">
          <a:blip r:embed="rId3">
            <a:alphaModFix/>
          </a:blip>
          <a:srcRect b="42709" l="26263" r="30828" t="35274"/>
          <a:stretch/>
        </p:blipFill>
        <p:spPr>
          <a:xfrm>
            <a:off x="314650" y="1228830"/>
            <a:ext cx="8422497" cy="2796395"/>
          </a:xfrm>
          <a:prstGeom prst="rect">
            <a:avLst/>
          </a:prstGeom>
          <a:noFill/>
          <a:ln>
            <a:noFill/>
          </a:ln>
        </p:spPr>
      </p:pic>
      <p:sp>
        <p:nvSpPr>
          <p:cNvPr id="125" name="Google Shape;125;p19"/>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sp>
        <p:nvSpPr>
          <p:cNvPr id="127" name="Google Shape;127;p19"/>
          <p:cNvSpPr txBox="1"/>
          <p:nvPr/>
        </p:nvSpPr>
        <p:spPr>
          <a:xfrm>
            <a:off x="448500" y="3449550"/>
            <a:ext cx="8239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I</a:t>
            </a:r>
            <a:r>
              <a:rPr lang="en" sz="1800">
                <a:solidFill>
                  <a:schemeClr val="dk1"/>
                </a:solidFill>
                <a:latin typeface="Avenir"/>
                <a:ea typeface="Avenir"/>
                <a:cs typeface="Avenir"/>
                <a:sym typeface="Avenir"/>
              </a:rPr>
              <a:t>n the body, β-carotene is converted to vitamin A, which is crucial for vision, the immune system, and other biological functions.</a:t>
            </a:r>
            <a:endParaRPr sz="1800">
              <a:solidFill>
                <a:srgbClr val="000000"/>
              </a:solidFill>
              <a:latin typeface="Avenir"/>
              <a:ea typeface="Avenir"/>
              <a:cs typeface="Avenir"/>
              <a:sym typeface="Avenir"/>
            </a:endParaRPr>
          </a:p>
        </p:txBody>
      </p:sp>
      <p:sp>
        <p:nvSpPr>
          <p:cNvPr id="128" name="Google Shape;128;p19"/>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Google Shape;133;p20"/>
          <p:cNvPicPr preferRelativeResize="0"/>
          <p:nvPr/>
        </p:nvPicPr>
        <p:blipFill rotWithShape="1">
          <a:blip r:embed="rId3">
            <a:alphaModFix/>
          </a:blip>
          <a:srcRect b="22519" l="42012" r="37213" t="37805"/>
          <a:stretch/>
        </p:blipFill>
        <p:spPr>
          <a:xfrm>
            <a:off x="317475" y="1138949"/>
            <a:ext cx="2621030" cy="3238958"/>
          </a:xfrm>
          <a:prstGeom prst="rect">
            <a:avLst/>
          </a:prstGeom>
          <a:noFill/>
          <a:ln>
            <a:noFill/>
          </a:ln>
        </p:spPr>
      </p:pic>
      <p:sp>
        <p:nvSpPr>
          <p:cNvPr id="134" name="Google Shape;134;p20"/>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sp>
        <p:nvSpPr>
          <p:cNvPr id="136" name="Google Shape;136;p20"/>
          <p:cNvSpPr txBox="1"/>
          <p:nvPr/>
        </p:nvSpPr>
        <p:spPr>
          <a:xfrm>
            <a:off x="2938500" y="2294475"/>
            <a:ext cx="61293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Researchers hope that an engineered strain of baker’s yeast designed to generate</a:t>
            </a:r>
            <a:r>
              <a:rPr b="1" lang="en" sz="1800">
                <a:solidFill>
                  <a:schemeClr val="dk1"/>
                </a:solidFill>
                <a:latin typeface="Avenir"/>
                <a:ea typeface="Avenir"/>
                <a:cs typeface="Avenir"/>
                <a:sym typeface="Avenir"/>
              </a:rPr>
              <a:t> β-carotene</a:t>
            </a:r>
            <a:r>
              <a:rPr lang="en" sz="1800">
                <a:solidFill>
                  <a:schemeClr val="dk1"/>
                </a:solidFill>
                <a:latin typeface="Avenir"/>
                <a:ea typeface="Avenir"/>
                <a:cs typeface="Avenir"/>
                <a:sym typeface="Avenir"/>
              </a:rPr>
              <a:t> could be used in bread to treat vitamin A deficiency.</a:t>
            </a:r>
            <a:br>
              <a:rPr lang="en" sz="1800">
                <a:solidFill>
                  <a:schemeClr val="dk1"/>
                </a:solidFill>
                <a:latin typeface="Avenir"/>
                <a:ea typeface="Avenir"/>
                <a:cs typeface="Avenir"/>
                <a:sym typeface="Avenir"/>
              </a:rPr>
            </a:br>
            <a:br>
              <a:rPr lang="en" sz="1800">
                <a:solidFill>
                  <a:schemeClr val="dk1"/>
                </a:solidFill>
                <a:latin typeface="Avenir"/>
                <a:ea typeface="Avenir"/>
                <a:cs typeface="Avenir"/>
                <a:sym typeface="Avenir"/>
              </a:rPr>
            </a:br>
            <a:r>
              <a:rPr lang="en" sz="1800">
                <a:solidFill>
                  <a:schemeClr val="dk1"/>
                </a:solidFill>
                <a:latin typeface="Avenir"/>
                <a:ea typeface="Avenir"/>
                <a:cs typeface="Avenir"/>
                <a:sym typeface="Avenir"/>
              </a:rPr>
              <a:t>The Golden Yeast was developed as part of an iGEM Project called ‘VitaYeast.” The iGEM team extended some work published in 2007 by researchers who genetically manipulated baker’s yeast, the strain known as </a:t>
            </a:r>
            <a:r>
              <a:rPr i="1" lang="en" sz="1800">
                <a:solidFill>
                  <a:schemeClr val="dk1"/>
                </a:solidFill>
                <a:latin typeface="Avenir"/>
                <a:ea typeface="Avenir"/>
                <a:cs typeface="Avenir"/>
                <a:sym typeface="Avenir"/>
              </a:rPr>
              <a:t>Saccharomyces cerevisiae</a:t>
            </a:r>
            <a:r>
              <a:rPr lang="en" sz="1800">
                <a:solidFill>
                  <a:schemeClr val="dk1"/>
                </a:solidFill>
                <a:latin typeface="Avenir"/>
                <a:ea typeface="Avenir"/>
                <a:cs typeface="Avenir"/>
                <a:sym typeface="Avenir"/>
              </a:rPr>
              <a:t>. </a:t>
            </a:r>
            <a:endParaRPr sz="1800">
              <a:solidFill>
                <a:srgbClr val="000000"/>
              </a:solidFill>
              <a:latin typeface="Avenir"/>
              <a:ea typeface="Avenir"/>
              <a:cs typeface="Avenir"/>
              <a:sym typeface="Avenir"/>
            </a:endParaRPr>
          </a:p>
        </p:txBody>
      </p:sp>
      <p:sp>
        <p:nvSpPr>
          <p:cNvPr id="137" name="Google Shape;137;p20"/>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21"/>
          <p:cNvPicPr preferRelativeResize="0"/>
          <p:nvPr/>
        </p:nvPicPr>
        <p:blipFill rotWithShape="1">
          <a:blip r:embed="rId3">
            <a:alphaModFix/>
          </a:blip>
          <a:srcRect b="23680" l="24630" r="31527" t="33296"/>
          <a:stretch/>
        </p:blipFill>
        <p:spPr>
          <a:xfrm>
            <a:off x="183150" y="994225"/>
            <a:ext cx="5183831" cy="3291651"/>
          </a:xfrm>
          <a:prstGeom prst="rect">
            <a:avLst/>
          </a:prstGeom>
          <a:noFill/>
          <a:ln>
            <a:noFill/>
          </a:ln>
        </p:spPr>
      </p:pic>
      <p:sp>
        <p:nvSpPr>
          <p:cNvPr id="143" name="Google Shape;143;p21"/>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sp>
        <p:nvSpPr>
          <p:cNvPr id="145" name="Google Shape;145;p21"/>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146" name="Google Shape;146;p21"/>
          <p:cNvSpPr txBox="1"/>
          <p:nvPr/>
        </p:nvSpPr>
        <p:spPr>
          <a:xfrm>
            <a:off x="5671275" y="2510775"/>
            <a:ext cx="31824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Avenir"/>
                <a:ea typeface="Avenir"/>
                <a:cs typeface="Avenir"/>
                <a:sym typeface="Avenir"/>
              </a:rPr>
              <a:t>The metabolic pathway for making Vitamin A consists of three enzymes t</a:t>
            </a:r>
            <a:r>
              <a:rPr lang="en" sz="2000">
                <a:latin typeface="Avenir"/>
                <a:ea typeface="Avenir"/>
                <a:cs typeface="Avenir"/>
                <a:sym typeface="Avenir"/>
              </a:rPr>
              <a:t>hat convert farnesyl phosphate to β-carotene, which then spontaneously breaks in half to </a:t>
            </a:r>
            <a:r>
              <a:rPr lang="en" sz="2000">
                <a:solidFill>
                  <a:schemeClr val="dk1"/>
                </a:solidFill>
                <a:latin typeface="Avenir"/>
                <a:ea typeface="Avenir"/>
                <a:cs typeface="Avenir"/>
                <a:sym typeface="Avenir"/>
              </a:rPr>
              <a:t>become Vitamin A.</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