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272" r:id="rId3"/>
    <p:sldId id="275" r:id="rId4"/>
    <p:sldId id="284" r:id="rId5"/>
    <p:sldId id="285" r:id="rId6"/>
    <p:sldId id="283" r:id="rId7"/>
    <p:sldId id="289" r:id="rId8"/>
    <p:sldId id="273" r:id="rId9"/>
    <p:sldId id="280" r:id="rId10"/>
    <p:sldId id="286" r:id="rId11"/>
    <p:sldId id="277" r:id="rId12"/>
    <p:sldId id="274" r:id="rId13"/>
    <p:sldId id="282" r:id="rId14"/>
    <p:sldId id="265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488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E20DC-1358-1647-89B2-9A972FBB9ED6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790E6-C14D-534A-8040-E43B75383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9806A-52D0-2941-9138-EAD9A175475B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A0C2D-29E4-7847-BD78-7F06E023B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0C2D-29E4-7847-BD78-7F06E023BA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0C2D-29E4-7847-BD78-7F06E023BA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A28F-3D62-9A4A-91B6-065553BA3909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E5B-2413-4842-BB58-CA11B53B3BF3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0BD9-E08E-1548-B6ED-782E56B20A77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537-43D6-2646-B32D-797B5A7D0C35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FEA5-B94F-0041-94A3-2B7134C69188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70F2-07C0-A64E-A56F-3B045489F809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E37D-B254-3445-AD04-5CAB3A41C309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FCA6-04FE-BA40-9606-4A5AD4E86002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0F8-6BA3-8948-9B35-37CC21C47D61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E238-BA84-BA46-B9C1-FFB7FCD1090B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9F37-94C0-A14C-A8A0-2828AEE89CD3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DA8B-B15B-C943-9CBC-37CAF5E98C64}" type="datetime1">
              <a:rPr lang="en-US" smtClean="0"/>
              <a:pPr/>
              <a:t>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B4E2-9483-284C-9296-99D2ABDCF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371600"/>
            <a:ext cx="7772400" cy="236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i="1" dirty="0" smtClean="0"/>
              <a:t>Abstraction</a:t>
            </a:r>
          </a:p>
          <a:p>
            <a:pPr lvl="0" algn="ctr">
              <a:spcBef>
                <a:spcPct val="0"/>
              </a:spcBef>
            </a:pPr>
            <a:r>
              <a:rPr kumimoji="0" lang="en-US" sz="4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657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resented by Dr.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Natalie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Kuldell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5892800"/>
            <a:ext cx="3022600" cy="889000"/>
          </a:xfrm>
          <a:prstGeom prst="rect">
            <a:avLst/>
          </a:prstGeom>
        </p:spPr>
      </p:pic>
      <p:pic>
        <p:nvPicPr>
          <p:cNvPr id="9" name="Picture 8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098800" y="5892800"/>
            <a:ext cx="3022600" cy="889000"/>
          </a:xfrm>
          <a:prstGeom prst="rect">
            <a:avLst/>
          </a:prstGeom>
        </p:spPr>
      </p:pic>
      <p:pic>
        <p:nvPicPr>
          <p:cNvPr id="10" name="Picture 9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121400" y="5892800"/>
            <a:ext cx="30226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epr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76600"/>
            <a:ext cx="4443984" cy="1859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Abstraction: 4-Parts to make “NOT” gate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362200" y="1493521"/>
          <a:ext cx="4267200" cy="155447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09800"/>
                <a:gridCol w="2057400"/>
              </a:tblGrid>
              <a:tr h="3891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Input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Output</a:t>
                      </a:r>
                      <a:endParaRPr lang="en-US" sz="28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 descr="repressible promo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975" y="3200400"/>
            <a:ext cx="1572768" cy="1859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3352800"/>
            <a:ext cx="6375343" cy="1935480"/>
          </a:xfrm>
          <a:prstGeom prst="rect">
            <a:avLst/>
          </a:prstGeom>
          <a:noFill/>
          <a:ln w="984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3400" y="4495800"/>
            <a:ext cx="762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96200" y="4419600"/>
            <a:ext cx="7620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7-30 at 4.28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232"/>
            <a:ext cx="8534400" cy="3863398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124200" y="2057400"/>
            <a:ext cx="5943600" cy="4613052"/>
            <a:chOff x="3124200" y="2057400"/>
            <a:chExt cx="5943600" cy="4613052"/>
          </a:xfrm>
        </p:grpSpPr>
        <p:pic>
          <p:nvPicPr>
            <p:cNvPr id="8" name="Picture 7" descr="Screen shot 2011-07-30 at 6.59.57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2057400"/>
              <a:ext cx="5943600" cy="4613052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124200" y="6096000"/>
              <a:ext cx="48768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Slide from Nathan </a:t>
              </a:r>
              <a:r>
                <a:rPr lang="en-US" sz="2800" dirty="0" err="1" smtClean="0"/>
                <a:t>Hilson</a:t>
              </a:r>
              <a:r>
                <a:rPr lang="en-US" sz="2800" dirty="0" smtClean="0"/>
                <a:t>, JBEI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1298" y="2895600"/>
            <a:ext cx="7220102" cy="3739694"/>
            <a:chOff x="171298" y="2889706"/>
            <a:chExt cx="7220102" cy="3739694"/>
          </a:xfrm>
        </p:grpSpPr>
        <p:pic>
          <p:nvPicPr>
            <p:cNvPr id="11" name="Picture 10" descr="Screen shot 2011-07-30 at 7.05.14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298" y="2889706"/>
              <a:ext cx="7220102" cy="3739694"/>
            </a:xfrm>
            <a:prstGeom prst="rect">
              <a:avLst/>
            </a:prstGeom>
            <a:ln w="444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943600" y="2895600"/>
              <a:ext cx="1371600" cy="9964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86200" y="2246055"/>
            <a:ext cx="2819400" cy="2554545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Building biology from parts is a new way to</a:t>
            </a:r>
            <a:r>
              <a:rPr lang="en-US" sz="3200" dirty="0" smtClean="0"/>
              <a:t> engineer biotechnologies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uD'coli_abstra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7924800" cy="566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Abstraction Hierarchy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150203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human invention designed to assist people in engineering complex systems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377856"/>
            <a:ext cx="8427720" cy="310854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Everyone has to do their job right for the final product to work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No single person understands everything about the final product</a:t>
            </a:r>
          </a:p>
          <a:p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Interfaces between layers are critically important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869" y="76200"/>
            <a:ext cx="62825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 that make biology easier to engineer</a:t>
            </a:r>
            <a:endParaRPr lang="en-US" dirty="0"/>
          </a:p>
        </p:txBody>
      </p:sp>
      <p:grpSp>
        <p:nvGrpSpPr>
          <p:cNvPr id="3" name="Group 1027"/>
          <p:cNvGrpSpPr>
            <a:grpSpLocks/>
          </p:cNvGrpSpPr>
          <p:nvPr/>
        </p:nvGrpSpPr>
        <p:grpSpPr bwMode="auto">
          <a:xfrm>
            <a:off x="5181600" y="2743200"/>
            <a:ext cx="1955800" cy="358775"/>
            <a:chOff x="3232" y="1392"/>
            <a:chExt cx="1232" cy="226"/>
          </a:xfrm>
        </p:grpSpPr>
        <p:sp>
          <p:nvSpPr>
            <p:cNvPr id="4" name="Rectangle 1028"/>
            <p:cNvSpPr>
              <a:spLocks noChangeArrowheads="1"/>
            </p:cNvSpPr>
            <p:nvPr/>
          </p:nvSpPr>
          <p:spPr bwMode="auto">
            <a:xfrm>
              <a:off x="3643" y="1392"/>
              <a:ext cx="411" cy="22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Line 1029"/>
            <p:cNvSpPr>
              <a:spLocks noChangeShapeType="1"/>
            </p:cNvSpPr>
            <p:nvPr/>
          </p:nvSpPr>
          <p:spPr bwMode="auto">
            <a:xfrm>
              <a:off x="3232" y="1468"/>
              <a:ext cx="4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Line 1030"/>
            <p:cNvSpPr>
              <a:spLocks noChangeShapeType="1"/>
            </p:cNvSpPr>
            <p:nvPr/>
          </p:nvSpPr>
          <p:spPr bwMode="auto">
            <a:xfrm>
              <a:off x="4054" y="1543"/>
              <a:ext cx="4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1031"/>
          <p:cNvGrpSpPr>
            <a:grpSpLocks/>
          </p:cNvGrpSpPr>
          <p:nvPr/>
        </p:nvGrpSpPr>
        <p:grpSpPr bwMode="auto">
          <a:xfrm>
            <a:off x="1752600" y="1295400"/>
            <a:ext cx="6477000" cy="5257800"/>
            <a:chOff x="1056" y="480"/>
            <a:chExt cx="4080" cy="3312"/>
          </a:xfrm>
        </p:grpSpPr>
        <p:sp>
          <p:nvSpPr>
            <p:cNvPr id="8" name="Rectangle 1032"/>
            <p:cNvSpPr>
              <a:spLocks noChangeArrowheads="1"/>
            </p:cNvSpPr>
            <p:nvPr/>
          </p:nvSpPr>
          <p:spPr bwMode="auto">
            <a:xfrm>
              <a:off x="1138" y="555"/>
              <a:ext cx="3450" cy="22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" name="Rectangle 1033"/>
            <p:cNvSpPr>
              <a:spLocks noChangeArrowheads="1"/>
            </p:cNvSpPr>
            <p:nvPr/>
          </p:nvSpPr>
          <p:spPr bwMode="auto">
            <a:xfrm>
              <a:off x="1138" y="2211"/>
              <a:ext cx="3450" cy="301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0" name="Text Box 1034"/>
            <p:cNvSpPr txBox="1">
              <a:spLocks noChangeArrowheads="1"/>
            </p:cNvSpPr>
            <p:nvPr/>
          </p:nvSpPr>
          <p:spPr bwMode="auto">
            <a:xfrm>
              <a:off x="1138" y="3370"/>
              <a:ext cx="11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PCR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1728" y="2208"/>
              <a:ext cx="32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Genetic Engineering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1795" y="480"/>
              <a:ext cx="26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Synthetic Biology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037"/>
            <p:cNvSpPr>
              <a:spLocks noChangeArrowheads="1"/>
            </p:cNvSpPr>
            <p:nvPr/>
          </p:nvSpPr>
          <p:spPr bwMode="auto">
            <a:xfrm>
              <a:off x="1056" y="480"/>
              <a:ext cx="3614" cy="331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1043"/>
            <p:cNvSpPr txBox="1">
              <a:spLocks noChangeArrowheads="1"/>
            </p:cNvSpPr>
            <p:nvPr/>
          </p:nvSpPr>
          <p:spPr bwMode="auto">
            <a:xfrm>
              <a:off x="1138" y="2903"/>
              <a:ext cx="20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Sequencing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044"/>
            <p:cNvSpPr txBox="1">
              <a:spLocks noChangeArrowheads="1"/>
            </p:cNvSpPr>
            <p:nvPr/>
          </p:nvSpPr>
          <p:spPr bwMode="auto">
            <a:xfrm>
              <a:off x="1138" y="2512"/>
              <a:ext cx="20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rDNA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1045" descr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6" y="2880"/>
              <a:ext cx="768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051"/>
            <p:cNvSpPr txBox="1">
              <a:spLocks noChangeArrowheads="1"/>
            </p:cNvSpPr>
            <p:nvPr/>
          </p:nvSpPr>
          <p:spPr bwMode="auto">
            <a:xfrm>
              <a:off x="1138" y="1760"/>
              <a:ext cx="19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Synthesis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1052"/>
            <p:cNvSpPr txBox="1">
              <a:spLocks noChangeArrowheads="1"/>
            </p:cNvSpPr>
            <p:nvPr/>
          </p:nvSpPr>
          <p:spPr bwMode="auto">
            <a:xfrm>
              <a:off x="1138" y="1322"/>
              <a:ext cx="20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Abstraction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1053"/>
            <p:cNvSpPr txBox="1">
              <a:spLocks noChangeArrowheads="1"/>
            </p:cNvSpPr>
            <p:nvPr/>
          </p:nvSpPr>
          <p:spPr bwMode="auto">
            <a:xfrm>
              <a:off x="1138" y="932"/>
              <a:ext cx="254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Standardization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1054"/>
            <p:cNvSpPr txBox="1">
              <a:spLocks noChangeArrowheads="1"/>
            </p:cNvSpPr>
            <p:nvPr/>
          </p:nvSpPr>
          <p:spPr bwMode="auto">
            <a:xfrm>
              <a:off x="3247" y="1776"/>
              <a:ext cx="18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A+A+C+T+T…</a:t>
              </a:r>
            </a:p>
          </p:txBody>
        </p:sp>
        <p:pic>
          <p:nvPicPr>
            <p:cNvPr id="21" name="Picture 1055" descr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960"/>
              <a:ext cx="125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4784725" y="6096000"/>
            <a:ext cx="2606675" cy="228600"/>
            <a:chOff x="1680" y="2640"/>
            <a:chExt cx="960" cy="144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1776" y="2688"/>
              <a:ext cx="768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776" y="2736"/>
              <a:ext cx="768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1680" y="2640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flipH="1">
              <a:off x="2400" y="278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5130800" y="4800600"/>
            <a:ext cx="1955800" cy="76200"/>
            <a:chOff x="1776" y="2160"/>
            <a:chExt cx="720" cy="48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1776" y="2160"/>
              <a:ext cx="432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1776" y="2208"/>
              <a:ext cx="240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2064" y="2208"/>
              <a:ext cx="432" cy="0"/>
            </a:xfrm>
            <a:prstGeom prst="line">
              <a:avLst/>
            </a:prstGeom>
            <a:noFill/>
            <a:ln w="38100">
              <a:solidFill>
                <a:srgbClr val="D2020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2256" y="2160"/>
              <a:ext cx="240" cy="0"/>
            </a:xfrm>
            <a:prstGeom prst="line">
              <a:avLst/>
            </a:prstGeom>
            <a:noFill/>
            <a:ln w="38100">
              <a:solidFill>
                <a:srgbClr val="D2020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Abstraction to Work:</a:t>
            </a:r>
            <a:r>
              <a:rPr lang="en-US" dirty="0" smtClean="0"/>
              <a:t> Choos</a:t>
            </a:r>
            <a:r>
              <a:rPr lang="en-US" dirty="0" smtClean="0"/>
              <a:t>e your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1" name="Picture 40" descr="::::Screen shot 2011-07-29 at 2.10.18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38632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371600"/>
            <a:ext cx="7772400" cy="236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i="1" dirty="0" smtClean="0"/>
              <a:t>Abstraction</a:t>
            </a:r>
          </a:p>
          <a:p>
            <a:pPr lvl="0" algn="ctr">
              <a:spcBef>
                <a:spcPct val="0"/>
              </a:spcBef>
            </a:pPr>
            <a:r>
              <a:rPr kumimoji="0" lang="en-US" sz="4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Lesson 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3657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resented by Dr.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Natalie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Kuldell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5892800"/>
            <a:ext cx="3022600" cy="889000"/>
          </a:xfrm>
          <a:prstGeom prst="rect">
            <a:avLst/>
          </a:prstGeom>
        </p:spPr>
      </p:pic>
      <p:pic>
        <p:nvPicPr>
          <p:cNvPr id="9" name="Picture 8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098800" y="5892800"/>
            <a:ext cx="3022600" cy="889000"/>
          </a:xfrm>
          <a:prstGeom prst="rect">
            <a:avLst/>
          </a:prstGeom>
        </p:spPr>
      </p:pic>
      <p:pic>
        <p:nvPicPr>
          <p:cNvPr id="10" name="Picture 9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121400" y="5892800"/>
            <a:ext cx="30226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76400" y="1066800"/>
            <a:ext cx="7924800" cy="5660572"/>
            <a:chOff x="1676400" y="1066800"/>
            <a:chExt cx="7924800" cy="5660572"/>
          </a:xfrm>
        </p:grpSpPr>
        <p:pic>
          <p:nvPicPr>
            <p:cNvPr id="6" name="Picture 5" descr="EauD'coli_abstrac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066800"/>
              <a:ext cx="7924800" cy="56605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608320" y="1066800"/>
              <a:ext cx="3916680" cy="541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Abstraction Hierarchy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150203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human invention designed to assist people in engineering complex systems 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638801" y="4724399"/>
            <a:ext cx="3733799" cy="914400"/>
            <a:chOff x="5638801" y="4724399"/>
            <a:chExt cx="3733799" cy="914400"/>
          </a:xfrm>
        </p:grpSpPr>
        <p:sp>
          <p:nvSpPr>
            <p:cNvPr id="14" name="Curved Left Arrow 13"/>
            <p:cNvSpPr/>
            <p:nvPr/>
          </p:nvSpPr>
          <p:spPr>
            <a:xfrm rot="10800000" flipH="1">
              <a:off x="5638801" y="4724399"/>
              <a:ext cx="487680" cy="914400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400" y="480060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Sequences of DNA encode “parts”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“Part” – sequence of DNA with human defined function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TetRge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5918200" cy="1841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3770055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AAATGCACCCGCTGTCGATCAAACGCGCGGTGGCGAATATGGTGGTCAACGCCGCCCGTTATGGCAATGGCTGGGTCAAAGTCAGCAGCGGAACGGAGCCGAATCGCGCCTGGTTCCAGGTGGAAGATGACGGTCCGGGAATTGCGCCGGAACAACGTAAGCACCTGTTCCAGCCGTTTGTCCGCGGCGACAGTGCGCGCACCATTAGCGGCACGGGATTAGGGCTGGCAATTGTGCAGCGTATCGTGGATAACCATAACGGGATGCTGGAGCTTGGCACCAGCGAGCGGGGCGGGCTTTCCATTCGCGCCTGGCTGCCAGTGCCGGTAACGCGGGCGCAGGGCATGACAAAAGAAGGGTAATCTAGAGGCATCAAATAAAACGAAAGGCTCAGTCGAAAGACTGGGCCTTTCGTTTTATCTGTTGTTTGTCGGTGAACGCTCTCCTGAGTAGGACAAATCCGCCGCC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2971800" y="1663700"/>
            <a:ext cx="5257800" cy="1841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3886200"/>
            <a:ext cx="4876800" cy="228600"/>
          </a:xfrm>
          <a:prstGeom prst="rect">
            <a:avLst/>
          </a:prstGeom>
          <a:solidFill>
            <a:srgbClr val="008000">
              <a:alpha val="1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“Part” – sequence of DNA with human defined function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TetRge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5918200" cy="1841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3770055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AAATGCACCCGCTGTCGATCAAACGCGCGGTGGCGAATATGGTGGTCAACGCCGCCCGTTATGGCAATGGCTGGGTCAAAGTCAGCAGCGGAACGGAGCCGAATCGCGCCTGGTTCCAGGTGGAAGATGACGGTCCGGGAATTGCGCCGGAACAACGTAAGCACCTGTTCCAGCCGTTTGTCCGCGGCGACAGTGCGCGCACCATTAGCGGCACGGGATTAGGGCTGGCAATTGTGCAGCGTATCGTGGATAACCATAACGGGATGCTGGAGCTTGGCACCAGCGAGCGGGGCGGGCTTTCCATTCGCGCCTGGCTGCCAGTGCCGGTAACGCGGGCGCAGGGCATGACAAAAGAAGGGTAATCTAGAGGCATCAAATAAAACGAAAGGCTCAGTCGAAAGACTGGGCCTTTCGTTTTATCTGTTGTTTGTCGGTGAACGCTCTCCTGAGTAGGACAAATCCGCCGCC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962400" y="1663700"/>
            <a:ext cx="5257800" cy="1841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3886200"/>
            <a:ext cx="4876800" cy="228600"/>
          </a:xfrm>
          <a:prstGeom prst="rect">
            <a:avLst/>
          </a:prstGeom>
          <a:solidFill>
            <a:srgbClr val="008000">
              <a:alpha val="1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3886200"/>
            <a:ext cx="1524000" cy="228600"/>
          </a:xfrm>
          <a:prstGeom prst="rect">
            <a:avLst/>
          </a:prstGeom>
          <a:solidFill>
            <a:srgbClr val="008000">
              <a:alpha val="1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“Part” – sequence of DNA with human defined function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TetRge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5918200" cy="18415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3770055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AAATGCACCCGCTGTCGATCAAACGCGCGGTGGCGAATATGGTGGTCAACGCCGCCCGTTATGGCAATGGCTGGGTCAAAGTCAGCAGCGGAACGGAGCCGAATCGCGCCTGGTTCCAGGTGGAAGATGACGGTCCGGGAATTGCGCCGGAACAACGTAAGCACCTGTTCCAGCCGTTTGTCCGCGGCGACAGTGCGCGCACCATTAGCGGCACGGGATTAGGGCTGGCAATTGTGCAGCGTATCGTGGATAACCATAACGGGATGCTGGAGCTTGGCACCAGCGAGCGGGGCGGGCTTTCCATTCGCGCCTGGCTGCCAGTGCCGGTAACGCGGGCGCAGGGCATGACAAAAGAAGGGTAATCTAGAGGCATCAAATAAAACGAAAGGCTCAGTCGAAAGACTGGGCCTTTCGTTTTATCTGTTGTTTGTCGGTGAACGCTCTCCTGAGTAGGACAAATCCGCCGCC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14400" y="3886200"/>
            <a:ext cx="4876800" cy="228600"/>
          </a:xfrm>
          <a:prstGeom prst="rect">
            <a:avLst/>
          </a:prstGeom>
          <a:solidFill>
            <a:srgbClr val="008000">
              <a:alpha val="1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6600" y="3886200"/>
            <a:ext cx="1524000" cy="228600"/>
          </a:xfrm>
          <a:prstGeom prst="rect">
            <a:avLst/>
          </a:prstGeom>
          <a:solidFill>
            <a:srgbClr val="008000">
              <a:alpha val="1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4191000"/>
            <a:ext cx="7620000" cy="228600"/>
          </a:xfrm>
          <a:prstGeom prst="rect">
            <a:avLst/>
          </a:prstGeom>
          <a:solidFill>
            <a:srgbClr val="660066">
              <a:alpha val="1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4419600"/>
            <a:ext cx="8610600" cy="1447800"/>
          </a:xfrm>
          <a:prstGeom prst="rect">
            <a:avLst/>
          </a:prstGeom>
          <a:solidFill>
            <a:srgbClr val="660066">
              <a:alpha val="1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6019800"/>
            <a:ext cx="1219200" cy="228600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6019800"/>
            <a:ext cx="1219200" cy="228600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35879"/>
            <a:ext cx="6096000" cy="324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7600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creen shot 2011-07-30 at 5.57.3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5999"/>
            <a:ext cx="8458200" cy="1463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1676400" y="1066800"/>
            <a:ext cx="7924800" cy="5660572"/>
            <a:chOff x="1676400" y="1066800"/>
            <a:chExt cx="7924800" cy="5660572"/>
          </a:xfrm>
        </p:grpSpPr>
        <p:pic>
          <p:nvPicPr>
            <p:cNvPr id="4" name="Picture 3" descr="EauD'coli_abstrac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066800"/>
              <a:ext cx="7924800" cy="56605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08320" y="1066800"/>
              <a:ext cx="3916680" cy="541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Abstraction Hierarchy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50203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human invention designed to assist people in engineering complex systems </a:t>
            </a:r>
            <a:endParaRPr lang="en-US" sz="2400" dirty="0"/>
          </a:p>
        </p:txBody>
      </p:sp>
      <p:grpSp>
        <p:nvGrpSpPr>
          <p:cNvPr id="8" name="Group 15"/>
          <p:cNvGrpSpPr/>
          <p:nvPr/>
        </p:nvGrpSpPr>
        <p:grpSpPr>
          <a:xfrm>
            <a:off x="5638801" y="4724399"/>
            <a:ext cx="3733799" cy="914400"/>
            <a:chOff x="5638801" y="4724399"/>
            <a:chExt cx="3733799" cy="914400"/>
          </a:xfrm>
        </p:grpSpPr>
        <p:sp>
          <p:nvSpPr>
            <p:cNvPr id="9" name="Curved Left Arrow 8"/>
            <p:cNvSpPr/>
            <p:nvPr/>
          </p:nvSpPr>
          <p:spPr>
            <a:xfrm rot="10800000" flipH="1">
              <a:off x="5638801" y="4724399"/>
              <a:ext cx="487680" cy="914400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8400" y="480060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Sequences of DNA encode “parts”</a:t>
              </a:r>
              <a:endParaRPr lang="en-US" sz="2400" dirty="0"/>
            </a:p>
          </p:txBody>
        </p:sp>
      </p:grpSp>
      <p:grpSp>
        <p:nvGrpSpPr>
          <p:cNvPr id="11" name="Group 17"/>
          <p:cNvGrpSpPr/>
          <p:nvPr/>
        </p:nvGrpSpPr>
        <p:grpSpPr>
          <a:xfrm>
            <a:off x="5638801" y="3657600"/>
            <a:ext cx="3505199" cy="914400"/>
            <a:chOff x="5638801" y="3657600"/>
            <a:chExt cx="3505199" cy="914400"/>
          </a:xfrm>
        </p:grpSpPr>
        <p:sp>
          <p:nvSpPr>
            <p:cNvPr id="12" name="Curved Left Arrow 11"/>
            <p:cNvSpPr/>
            <p:nvPr/>
          </p:nvSpPr>
          <p:spPr>
            <a:xfrm rot="10800000" flipH="1">
              <a:off x="5638801" y="3657600"/>
              <a:ext cx="487680" cy="914400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3741003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Assemblies of parts make up devices</a:t>
              </a:r>
              <a:endParaRPr lang="en-US" sz="2400" dirty="0"/>
            </a:p>
          </p:txBody>
        </p:sp>
      </p:grpSp>
      <p:grpSp>
        <p:nvGrpSpPr>
          <p:cNvPr id="14" name="Group 20"/>
          <p:cNvGrpSpPr/>
          <p:nvPr/>
        </p:nvGrpSpPr>
        <p:grpSpPr>
          <a:xfrm>
            <a:off x="5608320" y="2590799"/>
            <a:ext cx="3535680" cy="914401"/>
            <a:chOff x="5608320" y="2590799"/>
            <a:chExt cx="3535680" cy="914401"/>
          </a:xfrm>
        </p:grpSpPr>
        <p:sp>
          <p:nvSpPr>
            <p:cNvPr id="15" name="Curved Left Arrow 14"/>
            <p:cNvSpPr/>
            <p:nvPr/>
          </p:nvSpPr>
          <p:spPr>
            <a:xfrm rot="10800000" flipH="1">
              <a:off x="5608320" y="2590800"/>
              <a:ext cx="487680" cy="914400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8400" y="2590799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Assemblies of devices make a system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uD'coli_abstra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7924800" cy="5660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Abstraction Hierarchy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150203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human invention designed to assist people in engineering complex systems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455920" y="3200400"/>
            <a:ext cx="3688080" cy="2286000"/>
          </a:xfrm>
          <a:prstGeom prst="ellipse">
            <a:avLst/>
          </a:prstGeom>
          <a:noFill/>
          <a:ln w="76200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97975" y="3200400"/>
            <a:ext cx="2309482" cy="2057400"/>
            <a:chOff x="6097975" y="3200400"/>
            <a:chExt cx="2309482" cy="2057400"/>
          </a:xfrm>
        </p:grpSpPr>
        <p:pic>
          <p:nvPicPr>
            <p:cNvPr id="16" name="Picture 15" descr="repressible promot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7975" y="3200400"/>
              <a:ext cx="1572768" cy="185928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1400" y="4114458"/>
              <a:ext cx="1016057" cy="114334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1010" y="3276600"/>
            <a:ext cx="5578374" cy="2011680"/>
            <a:chOff x="161010" y="3276600"/>
            <a:chExt cx="5578374" cy="2011680"/>
          </a:xfrm>
        </p:grpSpPr>
        <p:pic>
          <p:nvPicPr>
            <p:cNvPr id="17" name="Picture 16" descr="represso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3276600"/>
              <a:ext cx="4443984" cy="1859280"/>
            </a:xfrm>
            <a:prstGeom prst="rect">
              <a:avLst/>
            </a:prstGeom>
          </p:spPr>
        </p:pic>
        <p:pic>
          <p:nvPicPr>
            <p:cNvPr id="20" name="Picture 20" descr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010" y="3962400"/>
              <a:ext cx="1134390" cy="1325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Parts make devices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362200" y="1493521"/>
          <a:ext cx="4267200" cy="198119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09800"/>
                <a:gridCol w="2057400"/>
              </a:tblGrid>
              <a:tr h="3891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Stationary</a:t>
                      </a:r>
                      <a:r>
                        <a:rPr lang="en-US" sz="2800" baseline="0" dirty="0" smtClean="0"/>
                        <a:t> phase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Wintergreen</a:t>
                      </a:r>
                      <a:r>
                        <a:rPr lang="en-US" sz="2800" baseline="0" dirty="0" smtClean="0"/>
                        <a:t> smell</a:t>
                      </a:r>
                      <a:endParaRPr lang="en-US" sz="28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259</Words>
  <Application>Microsoft Macintosh PowerPoint</Application>
  <PresentationFormat>On-screen Show (4:3)</PresentationFormat>
  <Paragraphs>59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Abstraction Hierarchy</vt:lpstr>
      <vt:lpstr> “Part” – sequence of DNA with human defined function  </vt:lpstr>
      <vt:lpstr> “Part” – sequence of DNA with human defined function  </vt:lpstr>
      <vt:lpstr> “Part” – sequence of DNA with human defined function  </vt:lpstr>
      <vt:lpstr> Parts  </vt:lpstr>
      <vt:lpstr>Slide 7</vt:lpstr>
      <vt:lpstr>Abstraction Hierarchy</vt:lpstr>
      <vt:lpstr> Parts make devices </vt:lpstr>
      <vt:lpstr> Abstraction: 4-Parts to make “NOT” gate </vt:lpstr>
      <vt:lpstr>Slide 11</vt:lpstr>
      <vt:lpstr>Abstraction Hierarchy</vt:lpstr>
      <vt:lpstr>Tools that make biology easier to engineer</vt:lpstr>
      <vt:lpstr>Putting Abstraction to Work: Choose your System</vt:lpstr>
      <vt:lpstr>Slide 15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 Kuldell</dc:creator>
  <cp:lastModifiedBy>Natalie Kuldell</cp:lastModifiedBy>
  <cp:revision>46</cp:revision>
  <cp:lastPrinted>2011-07-30T23:22:05Z</cp:lastPrinted>
  <dcterms:created xsi:type="dcterms:W3CDTF">2012-01-20T16:59:24Z</dcterms:created>
  <dcterms:modified xsi:type="dcterms:W3CDTF">2012-01-20T19:44:33Z</dcterms:modified>
</cp:coreProperties>
</file>