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58" r:id="rId4"/>
    <p:sldId id="259" r:id="rId5"/>
    <p:sldId id="262" r:id="rId6"/>
    <p:sldId id="263" r:id="rId7"/>
    <p:sldId id="260" r:id="rId8"/>
    <p:sldId id="277" r:id="rId9"/>
    <p:sldId id="278" r:id="rId10"/>
    <p:sldId id="279" r:id="rId11"/>
    <p:sldId id="280" r:id="rId12"/>
    <p:sldId id="268" r:id="rId13"/>
    <p:sldId id="281" r:id="rId14"/>
    <p:sldId id="282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4C13-3C59-4C53-9F75-B8E663D32940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CB33-DD4F-4CD6-860E-9B5B3D215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DE356-9546-4F34-B5AF-C5CF6E80A650}" type="slidenum">
              <a:rPr lang="en-US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CB33-DD4F-4CD6-860E-9B5B3D2153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5F4E-42B6-434D-87D2-16FF3CDF0328}" type="datetimeFigureOut">
              <a:rPr lang="en-US" smtClean="0"/>
              <a:pPr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F898F-6FE3-4902-BE84-C86765A7C1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8oHSRBZGMdM&amp;feature=youtu.be" TargetMode="External"/><Relationship Id="rId5" Type="http://schemas.openxmlformats.org/officeDocument/2006/relationships/hyperlink" Target="http://www.youtube.com/watch?v=ER2wz3I-2KU&amp;feature=youtu.b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66579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78" y="2209800"/>
            <a:ext cx="7731422" cy="42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2531507"/>
            <a:ext cx="8077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Protocol </a:t>
            </a:r>
            <a:r>
              <a:rPr lang="en-US" sz="2200" dirty="0" smtClean="0"/>
              <a:t>A: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We have prepared cultures of each strain: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For each strain we placed a sample in the refrigerator before it had time to incubate. This is the </a:t>
            </a:r>
            <a:r>
              <a:rPr lang="en-US" sz="2200" b="1" dirty="0" smtClean="0"/>
              <a:t>lag </a:t>
            </a:r>
            <a:r>
              <a:rPr lang="en-US" sz="2200" dirty="0" smtClean="0"/>
              <a:t>phase sample.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For each strain we let a sample run for 6 hours. This is the </a:t>
            </a:r>
            <a:r>
              <a:rPr lang="en-US" sz="2200" b="1" dirty="0" smtClean="0"/>
              <a:t>log </a:t>
            </a:r>
            <a:r>
              <a:rPr lang="en-US" sz="2200" dirty="0" smtClean="0"/>
              <a:t>phase sample.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For each strain we let a sample run overnight. This is the </a:t>
            </a:r>
            <a:r>
              <a:rPr lang="en-US" sz="2200" b="1" dirty="0" smtClean="0"/>
              <a:t>stationary </a:t>
            </a:r>
            <a:r>
              <a:rPr lang="en-US" sz="2200" dirty="0" smtClean="0"/>
              <a:t>phase.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There are 12 samples all together (4 cultures each at three time points).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152400" y="3051751"/>
            <a:ext cx="9296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dirty="0" smtClean="0"/>
              <a:t>For each sample you will measure: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OD 600 using the spec 20. This will tell you the population of bacteria.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banana smell by comparison with the banana standards</a:t>
            </a:r>
          </a:p>
          <a:p>
            <a:pPr lvl="1"/>
            <a:endParaRPr lang="en-US" sz="1000" dirty="0"/>
          </a:p>
          <a:p>
            <a:pPr lvl="1"/>
            <a:r>
              <a:rPr lang="en-US" sz="2200" dirty="0" smtClean="0"/>
              <a:t>Be sure to replace the foil on the culture after smelling</a:t>
            </a:r>
          </a:p>
          <a:p>
            <a:pPr lvl="1"/>
            <a:endParaRPr lang="en-US" sz="1000" dirty="0"/>
          </a:p>
          <a:p>
            <a:pPr lvl="1"/>
            <a:r>
              <a:rPr lang="en-US" sz="2200" dirty="0" smtClean="0"/>
              <a:t>Record your </a:t>
            </a:r>
            <a:r>
              <a:rPr lang="en-US" sz="2200" dirty="0" smtClean="0"/>
              <a:t>observations</a:t>
            </a:r>
          </a:p>
          <a:p>
            <a:pPr lvl="1"/>
            <a:r>
              <a:rPr lang="en-US" sz="2200" dirty="0" smtClean="0"/>
              <a:t>	</a:t>
            </a:r>
            <a:r>
              <a:rPr lang="en-US" sz="2200" dirty="0" smtClean="0"/>
              <a:t>does </a:t>
            </a:r>
            <a:r>
              <a:rPr lang="en-US" sz="2200" dirty="0" smtClean="0"/>
              <a:t>everyone in the group</a:t>
            </a:r>
            <a:r>
              <a:rPr lang="en-US" sz="2200" dirty="0" smtClean="0"/>
              <a:t> rate the smell </a:t>
            </a:r>
            <a:r>
              <a:rPr lang="en-US" sz="2200" dirty="0" smtClean="0"/>
              <a:t>the </a:t>
            </a:r>
            <a:r>
              <a:rPr lang="en-US" sz="2200" dirty="0" smtClean="0"/>
              <a:t>same?</a:t>
            </a:r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981200"/>
            <a:ext cx="8915399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1066800"/>
            <a:ext cx="807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will need to make 4 data tables like this, one for each strain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2636996"/>
            <a:ext cx="7772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Protocol </a:t>
            </a:r>
            <a:r>
              <a:rPr lang="en-US" sz="2200" dirty="0" smtClean="0"/>
              <a:t>B: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You will prepare cultures of each strain: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Every 20 minutes you will take a sample from each culture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OD 600 using the spec 20. This will tell you the population of bacteria.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The banana smell by comparison with the banana standards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Record your observation—does everyone in the group smell the same thing?</a:t>
            </a:r>
          </a:p>
          <a:p>
            <a:pPr lvl="1"/>
            <a:endParaRPr lang="en-US" sz="1000" dirty="0"/>
          </a:p>
          <a:p>
            <a:pPr lvl="1"/>
            <a:r>
              <a:rPr lang="en-US" sz="2200" dirty="0" smtClean="0"/>
              <a:t>Be sure to replace the foil on the cultures after smelling</a:t>
            </a:r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3205639"/>
            <a:ext cx="7772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 the end of class the cultures will be refrigerated until tomorrow morning</a:t>
            </a:r>
          </a:p>
          <a:p>
            <a:endParaRPr lang="en-US" sz="1000" dirty="0"/>
          </a:p>
          <a:p>
            <a:r>
              <a:rPr lang="en-US" sz="2200" dirty="0" smtClean="0"/>
              <a:t>Sampling will resume in class tomorrow and continue for another day</a:t>
            </a:r>
          </a:p>
          <a:p>
            <a:endParaRPr lang="en-US" sz="1000" dirty="0"/>
          </a:p>
          <a:p>
            <a:r>
              <a:rPr lang="en-US" sz="2200" dirty="0" smtClean="0"/>
              <a:t>This will allow us to collect data from various parts of the growth curve</a:t>
            </a:r>
          </a:p>
          <a:p>
            <a:endParaRPr lang="en-US" sz="1000" dirty="0"/>
          </a:p>
          <a:p>
            <a:r>
              <a:rPr lang="en-US" sz="2200" dirty="0" smtClean="0"/>
              <a:t>It is important to note the time after the cultures were started for each measurement you take</a:t>
            </a:r>
          </a:p>
          <a:p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527208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80790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will need to make 4 data tables like this, one for each strain</a:t>
            </a:r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41248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engineering paradigm</a:t>
            </a:r>
          </a:p>
        </p:txBody>
      </p:sp>
      <p:sp>
        <p:nvSpPr>
          <p:cNvPr id="6147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Rounded Rectangular Callout 4"/>
          <p:cNvSpPr/>
          <p:nvPr/>
        </p:nvSpPr>
        <p:spPr>
          <a:xfrm>
            <a:off x="6477000" y="4038600"/>
            <a:ext cx="2057400" cy="993775"/>
          </a:xfrm>
          <a:prstGeom prst="wedgeRoundRectCallout">
            <a:avLst>
              <a:gd name="adj1" fmla="val -39772"/>
              <a:gd name="adj2" fmla="val -9847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The focus of this lab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7800" y="2590800"/>
            <a:ext cx="1752600" cy="914400"/>
          </a:xfrm>
          <a:prstGeom prst="roundRect">
            <a:avLst>
              <a:gd name="adj" fmla="val 1481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Design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05200" y="44958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Build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000" y="2590800"/>
            <a:ext cx="18288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Test</a:t>
            </a:r>
          </a:p>
        </p:txBody>
      </p:sp>
      <p:sp>
        <p:nvSpPr>
          <p:cNvPr id="10" name="Right Arrow 9"/>
          <p:cNvSpPr/>
          <p:nvPr/>
        </p:nvSpPr>
        <p:spPr>
          <a:xfrm rot="13987249">
            <a:off x="2741336" y="3799507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10000" y="2743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747698">
            <a:off x="5389083" y="35612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7500938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495300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Eau </a:t>
            </a:r>
            <a:r>
              <a:rPr lang="en-US" sz="2200" dirty="0" err="1" smtClean="0"/>
              <a:t>d’coli</a:t>
            </a:r>
            <a:r>
              <a:rPr lang="en-US" sz="2200" dirty="0" smtClean="0"/>
              <a:t> device designed by the 2006 </a:t>
            </a:r>
            <a:r>
              <a:rPr lang="en-US" sz="2200" dirty="0" err="1" smtClean="0"/>
              <a:t>iGEM</a:t>
            </a:r>
            <a:r>
              <a:rPr lang="en-US" sz="2200" dirty="0" smtClean="0"/>
              <a:t> team expresses</a:t>
            </a:r>
          </a:p>
          <a:p>
            <a:r>
              <a:rPr lang="en-US" sz="2200" dirty="0" smtClean="0"/>
              <a:t> the banana smell during the stationary phase. </a:t>
            </a:r>
          </a:p>
          <a:p>
            <a:r>
              <a:rPr lang="en-US" sz="2200" dirty="0" smtClean="0"/>
              <a:t>Why?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3505200"/>
            <a:ext cx="579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 happens in the original design?</a:t>
            </a:r>
          </a:p>
          <a:p>
            <a:endParaRPr lang="en-US" sz="1000" dirty="0" smtClean="0"/>
          </a:p>
          <a:p>
            <a:pPr lvl="1"/>
            <a:r>
              <a:rPr lang="en-US" sz="2200" dirty="0" smtClean="0"/>
              <a:t>What is the role of the promoter?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What is the role of the ATF1 ORF?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200" dirty="0" smtClean="0"/>
              <a:t>What is the role of the ATF1 enzyme?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3352800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There are two designs that could change this device to log phase expression:</a:t>
            </a:r>
          </a:p>
          <a:p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Log phase </a:t>
            </a:r>
            <a:r>
              <a:rPr lang="en-US" sz="2200" dirty="0" smtClean="0">
                <a:hlinkClick r:id="rId4"/>
              </a:rPr>
              <a:t>promoter</a:t>
            </a:r>
            <a:endParaRPr lang="en-US" sz="2200" dirty="0" smtClean="0"/>
          </a:p>
          <a:p>
            <a:pPr marL="342900" indent="-342900">
              <a:buAutoNum type="arabicPeriod"/>
            </a:pP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2200" dirty="0" smtClean="0">
                <a:hlinkClick r:id="rId5"/>
              </a:rPr>
              <a:t>Inverter</a:t>
            </a:r>
            <a:r>
              <a:rPr lang="en-US" sz="2200" dirty="0" smtClean="0"/>
              <a:t> + stationary phase promoter</a:t>
            </a:r>
            <a:endParaRPr lang="en-US" sz="2200" dirty="0"/>
          </a:p>
          <a:p>
            <a:pPr marL="342900" indent="-342900"/>
            <a:endParaRPr lang="en-US" sz="1000" dirty="0" smtClean="0"/>
          </a:p>
          <a:p>
            <a:pPr marL="342900" indent="-342900"/>
            <a:r>
              <a:rPr lang="en-US" sz="2200" dirty="0" smtClean="0"/>
              <a:t>Your challenge is to test both and see which works better.</a:t>
            </a:r>
          </a:p>
          <a:p>
            <a:pPr marL="342900" indent="-342900"/>
            <a:endParaRPr lang="en-US" sz="1000" dirty="0"/>
          </a:p>
          <a:p>
            <a:pPr marL="342900" indent="-342900"/>
            <a:r>
              <a:rPr lang="en-US" sz="2200" dirty="0" smtClean="0"/>
              <a:t>Any educated guesses?</a:t>
            </a:r>
            <a:endParaRPr lang="en-US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"/>
            <a:ext cx="772953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2000" y="3118515"/>
            <a:ext cx="7696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We have been sent 4 strains of E. coli. Each has a different device: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1-1 is the original Eau d’ coli device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1-2 has the original Eau </a:t>
            </a:r>
            <a:r>
              <a:rPr lang="en-US" sz="2200" dirty="0" err="1" smtClean="0"/>
              <a:t>d’coli</a:t>
            </a:r>
            <a:r>
              <a:rPr lang="en-US" sz="2200" dirty="0" smtClean="0"/>
              <a:t> device with an inverter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1-3 has the log phase promoter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Strain 1-4 has no smell generating device</a:t>
            </a:r>
          </a:p>
          <a:p>
            <a:pPr lvl="1"/>
            <a:endParaRPr lang="en-US" sz="1000" dirty="0"/>
          </a:p>
          <a:p>
            <a:r>
              <a:rPr lang="en-US" sz="2200" dirty="0" smtClean="0"/>
              <a:t>Why should we test strains 1-1 and 1-4?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495</Words>
  <Application>Microsoft Office PowerPoint</Application>
  <PresentationFormat>On-screen Show (4:3)</PresentationFormat>
  <Paragraphs>92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An engineering paradigm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Lab1: Eau that Smell</dc:title>
  <dc:creator>jim</dc:creator>
  <cp:lastModifiedBy>Natalie Kuldell</cp:lastModifiedBy>
  <cp:revision>101</cp:revision>
  <dcterms:created xsi:type="dcterms:W3CDTF">2011-10-03T18:33:22Z</dcterms:created>
  <dcterms:modified xsi:type="dcterms:W3CDTF">2011-10-03T18:45:57Z</dcterms:modified>
</cp:coreProperties>
</file>