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Default Extension="pdf" ContentType="application/pd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4"/>
  </p:notesMasterIdLst>
  <p:sldIdLst>
    <p:sldId id="257" r:id="rId2"/>
    <p:sldId id="258" r:id="rId3"/>
    <p:sldId id="277" r:id="rId4"/>
    <p:sldId id="259" r:id="rId5"/>
    <p:sldId id="260" r:id="rId6"/>
    <p:sldId id="261" r:id="rId7"/>
    <p:sldId id="262" r:id="rId8"/>
    <p:sldId id="263" r:id="rId9"/>
    <p:sldId id="264" r:id="rId10"/>
    <p:sldId id="265" r:id="rId11"/>
    <p:sldId id="266" r:id="rId12"/>
    <p:sldId id="267" r:id="rId13"/>
    <p:sldId id="278" r:id="rId14"/>
    <p:sldId id="269" r:id="rId15"/>
    <p:sldId id="270" r:id="rId16"/>
    <p:sldId id="271" r:id="rId17"/>
    <p:sldId id="272" r:id="rId18"/>
    <p:sldId id="273" r:id="rId19"/>
    <p:sldId id="274" r:id="rId20"/>
    <p:sldId id="275" r:id="rId21"/>
    <p:sldId id="276" r:id="rId22"/>
    <p:sldId id="25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75" d="100"/>
          <a:sy n="75" d="100"/>
        </p:scale>
        <p:origin x="-1288"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AE9D1F-38EA-CD43-B2A2-DC9B319DD381}" type="datetimeFigureOut">
              <a:rPr lang="en-US" smtClean="0"/>
              <a:t>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D1CB56-E604-694E-B1C0-0380E38DABE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6533B10-1400-7643-B6C4-F05B3CEC6A19}" type="slidenum">
              <a:rPr lang="en-US">
                <a:latin typeface="Arial" pitchFamily="-106" charset="0"/>
                <a:ea typeface="ＭＳ Ｐゴシック" pitchFamily="-106" charset="-128"/>
                <a:cs typeface="ＭＳ Ｐゴシック" pitchFamily="-106" charset="-128"/>
              </a:rPr>
              <a:pPr/>
              <a:t>2</a:t>
            </a:fld>
            <a:endParaRPr lang="en-US">
              <a:latin typeface="Arial" pitchFamily="-106" charset="0"/>
              <a:ea typeface="ＭＳ Ｐゴシック" pitchFamily="-106" charset="-128"/>
              <a:cs typeface="ＭＳ Ｐゴシック" pitchFamily="-106"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atin typeface="Arial" pitchFamily="-106" charset="0"/>
              <a:ea typeface="ＭＳ Ｐゴシック" pitchFamily="-106" charset="-128"/>
              <a:cs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6533B10-1400-7643-B6C4-F05B3CEC6A19}" type="slidenum">
              <a:rPr lang="en-US">
                <a:latin typeface="Arial" pitchFamily="-106" charset="0"/>
                <a:ea typeface="ＭＳ Ｐゴシック" pitchFamily="-106" charset="-128"/>
                <a:cs typeface="ＭＳ Ｐゴシック" pitchFamily="-106" charset="-128"/>
              </a:rPr>
              <a:pPr/>
              <a:t>3</a:t>
            </a:fld>
            <a:endParaRPr lang="en-US">
              <a:latin typeface="Arial" pitchFamily="-106" charset="0"/>
              <a:ea typeface="ＭＳ Ｐゴシック" pitchFamily="-106" charset="-128"/>
              <a:cs typeface="ＭＳ Ｐゴシック" pitchFamily="-106"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atin typeface="Arial" pitchFamily="-106" charset="0"/>
              <a:ea typeface="ＭＳ Ｐゴシック" pitchFamily="-106" charset="-128"/>
              <a:cs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3A267C-4330-0041-86F9-DD39B5B8E2A5}" type="datetimeFigureOut">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CAE2E-6020-564A-AD5D-3127B9ABAEF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A267C-4330-0041-86F9-DD39B5B8E2A5}" type="datetimeFigureOut">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CAE2E-6020-564A-AD5D-3127B9ABAE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A267C-4330-0041-86F9-DD39B5B8E2A5}" type="datetimeFigureOut">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CAE2E-6020-564A-AD5D-3127B9ABAE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A267C-4330-0041-86F9-DD39B5B8E2A5}" type="datetimeFigureOut">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CAE2E-6020-564A-AD5D-3127B9ABAEF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3A267C-4330-0041-86F9-DD39B5B8E2A5}" type="datetimeFigureOut">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CAE2E-6020-564A-AD5D-3127B9ABAE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3A267C-4330-0041-86F9-DD39B5B8E2A5}" type="datetimeFigureOut">
              <a:rPr lang="en-US" smtClean="0"/>
              <a:t>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CAE2E-6020-564A-AD5D-3127B9ABAEF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3A267C-4330-0041-86F9-DD39B5B8E2A5}" type="datetimeFigureOut">
              <a:rPr lang="en-US" smtClean="0"/>
              <a:t>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7CAE2E-6020-564A-AD5D-3127B9ABAE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A267C-4330-0041-86F9-DD39B5B8E2A5}" type="datetimeFigureOut">
              <a:rPr lang="en-US" smtClean="0"/>
              <a:t>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7CAE2E-6020-564A-AD5D-3127B9ABAE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A267C-4330-0041-86F9-DD39B5B8E2A5}" type="datetimeFigureOut">
              <a:rPr lang="en-US" smtClean="0"/>
              <a:t>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7CAE2E-6020-564A-AD5D-3127B9ABAE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A267C-4330-0041-86F9-DD39B5B8E2A5}" type="datetimeFigureOut">
              <a:rPr lang="en-US" smtClean="0"/>
              <a:t>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CAE2E-6020-564A-AD5D-3127B9ABAEF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A267C-4330-0041-86F9-DD39B5B8E2A5}" type="datetimeFigureOut">
              <a:rPr lang="en-US" smtClean="0"/>
              <a:t>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CAE2E-6020-564A-AD5D-3127B9ABAEF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A267C-4330-0041-86F9-DD39B5B8E2A5}" type="datetimeFigureOut">
              <a:rPr lang="en-US" smtClean="0"/>
              <a:t>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CAE2E-6020-564A-AD5D-3127B9ABAEF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9.jpe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video" Target="file://localhost/Users/nkuldell/Desktop/Intro%20to%20SynBio%20lesson/TerreformMovie_trim.mp4" TargetMode="Externa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df"/><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2.pdf"/></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vert="horz" lIns="91440" tIns="45720" rIns="91440" bIns="45720" rtlCol="0" anchor="ctr">
            <a:normAutofit fontScale="25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0" b="1" i="0" u="none" strike="noStrike" kern="1200" cap="none" spc="0" normalizeH="0" baseline="0" noProof="0" dirty="0" smtClean="0">
                <a:ln>
                  <a:noFill/>
                </a:ln>
                <a:solidFill>
                  <a:schemeClr val="tx1"/>
                </a:solidFill>
                <a:effectLst/>
                <a:uLnTx/>
                <a:uFillTx/>
                <a:latin typeface="+mj-lt"/>
                <a:ea typeface="+mj-ea"/>
                <a:cs typeface="+mj-cs"/>
              </a:rPr>
              <a:t>Introduction to Synthetic Biology </a:t>
            </a:r>
            <a:r>
              <a:rPr kumimoji="0" lang="en-US" sz="4400" b="1" i="1" u="none" strike="noStrike" kern="1200" cap="none" spc="0" normalizeH="0" baseline="0" noProof="0" dirty="0" smtClean="0">
                <a:ln>
                  <a:noFill/>
                </a:ln>
                <a:solidFill>
                  <a:schemeClr val="tx1"/>
                </a:solidFill>
                <a:effectLst/>
                <a:uLnTx/>
                <a:uFillTx/>
                <a:latin typeface="+mj-lt"/>
                <a:ea typeface="+mj-ea"/>
                <a:cs typeface="+mj-cs"/>
              </a:rPr>
              <a:t/>
            </a:r>
            <a:br>
              <a:rPr kumimoji="0" lang="en-US" sz="4400" b="1" i="1"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1371600" y="3733800"/>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presented by Dr. Natalie </a:t>
            </a:r>
            <a:r>
              <a:rPr kumimoji="0" lang="en-US" sz="3200" b="0" i="0" u="none" strike="noStrike" kern="1200" cap="none" spc="0" normalizeH="0" baseline="0" noProof="0" dirty="0" err="1" smtClean="0">
                <a:ln>
                  <a:noFill/>
                </a:ln>
                <a:solidFill>
                  <a:schemeClr val="tx1">
                    <a:tint val="75000"/>
                  </a:schemeClr>
                </a:solidFill>
                <a:effectLst/>
                <a:uLnTx/>
                <a:uFillTx/>
                <a:latin typeface="+mn-lt"/>
                <a:ea typeface="+mn-ea"/>
                <a:cs typeface="+mn-cs"/>
              </a:rPr>
              <a:t>Kuldell</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6" name="Picture 5" descr="logo.jpg"/>
          <p:cNvPicPr/>
          <p:nvPr/>
        </p:nvPicPr>
        <p:blipFill>
          <a:blip r:embed="rId2"/>
          <a:stretch>
            <a:fillRect/>
          </a:stretch>
        </p:blipFill>
        <p:spPr>
          <a:xfrm>
            <a:off x="76200" y="5892800"/>
            <a:ext cx="3022600" cy="889000"/>
          </a:xfrm>
          <a:prstGeom prst="rect">
            <a:avLst/>
          </a:prstGeom>
        </p:spPr>
      </p:pic>
      <p:pic>
        <p:nvPicPr>
          <p:cNvPr id="7" name="Picture 6" descr="logo.jpg"/>
          <p:cNvPicPr/>
          <p:nvPr/>
        </p:nvPicPr>
        <p:blipFill>
          <a:blip r:embed="rId2"/>
          <a:stretch>
            <a:fillRect/>
          </a:stretch>
        </p:blipFill>
        <p:spPr>
          <a:xfrm>
            <a:off x="3098800" y="5892800"/>
            <a:ext cx="3022600" cy="889000"/>
          </a:xfrm>
          <a:prstGeom prst="rect">
            <a:avLst/>
          </a:prstGeom>
        </p:spPr>
      </p:pic>
      <p:pic>
        <p:nvPicPr>
          <p:cNvPr id="8" name="Picture 7" descr="logo.jpg"/>
          <p:cNvPicPr/>
          <p:nvPr/>
        </p:nvPicPr>
        <p:blipFill>
          <a:blip r:embed="rId2"/>
          <a:stretch>
            <a:fillRect/>
          </a:stretch>
        </p:blipFill>
        <p:spPr>
          <a:xfrm>
            <a:off x="6121400" y="5892800"/>
            <a:ext cx="3022600" cy="889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descr="dna_500"/>
          <p:cNvPicPr>
            <a:picLocks noChangeAspect="1" noChangeArrowheads="1"/>
          </p:cNvPicPr>
          <p:nvPr/>
        </p:nvPicPr>
        <p:blipFill>
          <a:blip r:embed="rId2"/>
          <a:srcRect/>
          <a:stretch>
            <a:fillRect/>
          </a:stretch>
        </p:blipFill>
        <p:spPr bwMode="auto">
          <a:xfrm>
            <a:off x="3581400" y="2819400"/>
            <a:ext cx="2774950" cy="1803400"/>
          </a:xfrm>
          <a:prstGeom prst="rect">
            <a:avLst/>
          </a:prstGeom>
          <a:noFill/>
          <a:ln w="9525">
            <a:noFill/>
            <a:miter lim="800000"/>
            <a:headEnd/>
            <a:tailEnd/>
          </a:ln>
        </p:spPr>
      </p:pic>
      <p:pic>
        <p:nvPicPr>
          <p:cNvPr id="3" name="Picture 5" descr="plant2"/>
          <p:cNvPicPr>
            <a:picLocks noChangeAspect="1" noChangeArrowheads="1"/>
          </p:cNvPicPr>
          <p:nvPr/>
        </p:nvPicPr>
        <p:blipFill>
          <a:blip r:embed="rId3"/>
          <a:srcRect/>
          <a:stretch>
            <a:fillRect/>
          </a:stretch>
        </p:blipFill>
        <p:spPr bwMode="auto">
          <a:xfrm>
            <a:off x="6159500" y="304800"/>
            <a:ext cx="2908300" cy="6172200"/>
          </a:xfrm>
          <a:prstGeom prst="rect">
            <a:avLst/>
          </a:prstGeom>
          <a:noFill/>
          <a:ln w="9525">
            <a:noFill/>
            <a:miter lim="800000"/>
            <a:headEnd/>
            <a:tailEnd/>
          </a:ln>
        </p:spPr>
      </p:pic>
      <p:pic>
        <p:nvPicPr>
          <p:cNvPr id="4" name="Picture 6" descr="img_0736"/>
          <p:cNvPicPr>
            <a:picLocks noChangeAspect="1" noChangeArrowheads="1"/>
          </p:cNvPicPr>
          <p:nvPr/>
        </p:nvPicPr>
        <p:blipFill>
          <a:blip r:embed="rId4"/>
          <a:srcRect/>
          <a:stretch>
            <a:fillRect/>
          </a:stretch>
        </p:blipFill>
        <p:spPr bwMode="auto">
          <a:xfrm>
            <a:off x="911225" y="1905000"/>
            <a:ext cx="2670175" cy="4038600"/>
          </a:xfrm>
          <a:prstGeom prst="rect">
            <a:avLst/>
          </a:prstGeom>
          <a:noFill/>
          <a:ln w="9525">
            <a:noFill/>
            <a:miter lim="800000"/>
            <a:headEnd/>
            <a:tailEnd/>
          </a:ln>
        </p:spPr>
      </p:pic>
      <p:sp>
        <p:nvSpPr>
          <p:cNvPr id="5" name="Text Box 7"/>
          <p:cNvSpPr txBox="1">
            <a:spLocks noChangeArrowheads="1"/>
          </p:cNvSpPr>
          <p:nvPr/>
        </p:nvSpPr>
        <p:spPr bwMode="auto">
          <a:xfrm>
            <a:off x="0" y="258763"/>
            <a:ext cx="9829800" cy="579437"/>
          </a:xfrm>
          <a:prstGeom prst="rect">
            <a:avLst/>
          </a:prstGeom>
          <a:noFill/>
          <a:ln w="9525">
            <a:noFill/>
            <a:miter lim="800000"/>
            <a:headEnd/>
            <a:tailEnd/>
          </a:ln>
        </p:spPr>
        <p:txBody>
          <a:bodyPr>
            <a:prstTxWarp prst="textNoShape">
              <a:avLst/>
            </a:prstTxWarp>
            <a:spAutoFit/>
          </a:bodyPr>
          <a:lstStyle/>
          <a:p>
            <a:pPr>
              <a:spcBef>
                <a:spcPct val="50000"/>
              </a:spcBef>
            </a:pPr>
            <a:r>
              <a:rPr lang="en-US" sz="3200"/>
              <a:t>      </a:t>
            </a:r>
            <a:r>
              <a:rPr lang="en-US" sz="3200" u="sng"/>
              <a:t>BIOLOGICAL</a:t>
            </a:r>
            <a:r>
              <a:rPr lang="en-US" sz="3200"/>
              <a:t> engineering solution</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 name="Picture 35" descr="img_0736"/>
          <p:cNvPicPr>
            <a:picLocks noChangeAspect="1" noChangeArrowheads="1"/>
          </p:cNvPicPr>
          <p:nvPr/>
        </p:nvPicPr>
        <p:blipFill>
          <a:blip r:embed="rId2"/>
          <a:srcRect/>
          <a:stretch>
            <a:fillRect/>
          </a:stretch>
        </p:blipFill>
        <p:spPr bwMode="auto">
          <a:xfrm>
            <a:off x="1828800" y="533400"/>
            <a:ext cx="1462088" cy="2209800"/>
          </a:xfrm>
          <a:prstGeom prst="rect">
            <a:avLst/>
          </a:prstGeom>
          <a:noFill/>
          <a:ln w="9525">
            <a:noFill/>
            <a:miter lim="800000"/>
            <a:headEnd/>
            <a:tailEnd/>
          </a:ln>
        </p:spPr>
      </p:pic>
      <p:pic>
        <p:nvPicPr>
          <p:cNvPr id="20" name="Picture 36" descr="leaf_1_bg_010503"/>
          <p:cNvPicPr>
            <a:picLocks noChangeAspect="1" noChangeArrowheads="1"/>
          </p:cNvPicPr>
          <p:nvPr/>
        </p:nvPicPr>
        <p:blipFill>
          <a:blip r:embed="rId3"/>
          <a:srcRect/>
          <a:stretch>
            <a:fillRect/>
          </a:stretch>
        </p:blipFill>
        <p:spPr bwMode="auto">
          <a:xfrm>
            <a:off x="5334000" y="381000"/>
            <a:ext cx="1905000" cy="1428750"/>
          </a:xfrm>
          <a:prstGeom prst="rect">
            <a:avLst/>
          </a:prstGeom>
          <a:noFill/>
          <a:ln w="9525">
            <a:noFill/>
            <a:miter lim="800000"/>
            <a:headEnd/>
            <a:tailEnd/>
          </a:ln>
        </p:spPr>
      </p:pic>
      <p:pic>
        <p:nvPicPr>
          <p:cNvPr id="21" name="Picture 39" descr="dna_500"/>
          <p:cNvPicPr>
            <a:picLocks noChangeAspect="1" noChangeArrowheads="1"/>
          </p:cNvPicPr>
          <p:nvPr/>
        </p:nvPicPr>
        <p:blipFill>
          <a:blip r:embed="rId4"/>
          <a:srcRect/>
          <a:stretch>
            <a:fillRect/>
          </a:stretch>
        </p:blipFill>
        <p:spPr bwMode="auto">
          <a:xfrm>
            <a:off x="3352800" y="1219200"/>
            <a:ext cx="1981200" cy="1287463"/>
          </a:xfrm>
          <a:prstGeom prst="rect">
            <a:avLst/>
          </a:prstGeom>
          <a:noFill/>
          <a:ln w="9525">
            <a:noFill/>
            <a:miter lim="800000"/>
            <a:headEnd/>
            <a:tailEnd/>
          </a:ln>
        </p:spPr>
      </p:pic>
      <p:sp>
        <p:nvSpPr>
          <p:cNvPr id="41" name="Rectangle 4"/>
          <p:cNvSpPr>
            <a:spLocks noChangeArrowheads="1"/>
          </p:cNvSpPr>
          <p:nvPr/>
        </p:nvSpPr>
        <p:spPr bwMode="auto">
          <a:xfrm>
            <a:off x="1676400" y="2976563"/>
            <a:ext cx="5476875" cy="477838"/>
          </a:xfrm>
          <a:prstGeom prst="rect">
            <a:avLst/>
          </a:prstGeom>
          <a:solidFill>
            <a:srgbClr val="333399"/>
          </a:solidFill>
          <a:ln w="9525">
            <a:solidFill>
              <a:srgbClr val="333399"/>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107" charset="0"/>
              <a:ea typeface="ＭＳ Ｐゴシック" pitchFamily="-107" charset="-128"/>
              <a:cs typeface="ＭＳ Ｐゴシック" pitchFamily="-107" charset="-128"/>
            </a:endParaRPr>
          </a:p>
        </p:txBody>
      </p:sp>
      <p:sp>
        <p:nvSpPr>
          <p:cNvPr id="42" name="Text Box 5"/>
          <p:cNvSpPr txBox="1">
            <a:spLocks noChangeArrowheads="1"/>
          </p:cNvSpPr>
          <p:nvPr/>
        </p:nvSpPr>
        <p:spPr bwMode="auto">
          <a:xfrm>
            <a:off x="1676400" y="4816475"/>
            <a:ext cx="1825625" cy="519113"/>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PCR</a:t>
            </a:r>
            <a:endParaRPr kumimoji="0" lang="en-US" sz="1800" b="1" i="0" u="none" strike="noStrike" kern="0" cap="none" spc="0" normalizeH="0" baseline="0" noProof="0">
              <a:ln>
                <a:noFill/>
              </a:ln>
              <a:solidFill>
                <a:sysClr val="windowText" lastClr="000000"/>
              </a:solidFill>
              <a:effectLst/>
              <a:uLnTx/>
              <a:uFillTx/>
            </a:endParaRPr>
          </a:p>
        </p:txBody>
      </p:sp>
      <p:sp>
        <p:nvSpPr>
          <p:cNvPr id="43" name="Text Box 6"/>
          <p:cNvSpPr txBox="1">
            <a:spLocks noChangeArrowheads="1"/>
          </p:cNvSpPr>
          <p:nvPr/>
        </p:nvSpPr>
        <p:spPr bwMode="auto">
          <a:xfrm>
            <a:off x="2613025" y="2971800"/>
            <a:ext cx="5149850" cy="519113"/>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dirty="0">
                <a:ln>
                  <a:noFill/>
                </a:ln>
                <a:solidFill>
                  <a:sysClr val="windowText" lastClr="000000"/>
                </a:solidFill>
                <a:effectLst/>
                <a:uLnTx/>
                <a:uFillTx/>
              </a:rPr>
              <a:t>Genetic Engineering</a:t>
            </a:r>
            <a:endParaRPr kumimoji="0" lang="en-US" sz="1800" b="1" i="0" u="none" strike="noStrike" kern="0" cap="none" spc="0" normalizeH="0" baseline="0" noProof="0" dirty="0">
              <a:ln>
                <a:noFill/>
              </a:ln>
              <a:solidFill>
                <a:sysClr val="windowText" lastClr="000000"/>
              </a:solidFill>
              <a:effectLst/>
              <a:uLnTx/>
              <a:uFillTx/>
            </a:endParaRPr>
          </a:p>
        </p:txBody>
      </p:sp>
      <p:grpSp>
        <p:nvGrpSpPr>
          <p:cNvPr id="2" name="Group 9"/>
          <p:cNvGrpSpPr>
            <a:grpSpLocks/>
          </p:cNvGrpSpPr>
          <p:nvPr/>
        </p:nvGrpSpPr>
        <p:grpSpPr bwMode="auto">
          <a:xfrm>
            <a:off x="4541838" y="5029200"/>
            <a:ext cx="2606675" cy="228600"/>
            <a:chOff x="1680" y="2640"/>
            <a:chExt cx="960" cy="144"/>
          </a:xfrm>
        </p:grpSpPr>
        <p:sp>
          <p:nvSpPr>
            <p:cNvPr id="53" name="Line 10"/>
            <p:cNvSpPr>
              <a:spLocks noChangeShapeType="1"/>
            </p:cNvSpPr>
            <p:nvPr/>
          </p:nvSpPr>
          <p:spPr bwMode="auto">
            <a:xfrm>
              <a:off x="1776" y="2688"/>
              <a:ext cx="768" cy="0"/>
            </a:xfrm>
            <a:prstGeom prst="line">
              <a:avLst/>
            </a:prstGeom>
            <a:noFill/>
            <a:ln w="38100">
              <a:solidFill>
                <a:srgbClr val="333399"/>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 name="Line 11"/>
            <p:cNvSpPr>
              <a:spLocks noChangeShapeType="1"/>
            </p:cNvSpPr>
            <p:nvPr/>
          </p:nvSpPr>
          <p:spPr bwMode="auto">
            <a:xfrm>
              <a:off x="1776" y="2736"/>
              <a:ext cx="768" cy="0"/>
            </a:xfrm>
            <a:prstGeom prst="line">
              <a:avLst/>
            </a:prstGeom>
            <a:noFill/>
            <a:ln w="38100">
              <a:solidFill>
                <a:srgbClr val="333399"/>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5" name="Line 12"/>
            <p:cNvSpPr>
              <a:spLocks noChangeShapeType="1"/>
            </p:cNvSpPr>
            <p:nvPr/>
          </p:nvSpPr>
          <p:spPr bwMode="auto">
            <a:xfrm>
              <a:off x="1680" y="2640"/>
              <a:ext cx="240" cy="0"/>
            </a:xfrm>
            <a:prstGeom prst="line">
              <a:avLst/>
            </a:prstGeom>
            <a:noFill/>
            <a:ln w="28575">
              <a:solidFill>
                <a:srgbClr val="000000"/>
              </a:solidFill>
              <a:round/>
              <a:headEnd/>
              <a:tailEnd type="triangle" w="med" len="me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6" name="Line 13"/>
            <p:cNvSpPr>
              <a:spLocks noChangeShapeType="1"/>
            </p:cNvSpPr>
            <p:nvPr/>
          </p:nvSpPr>
          <p:spPr bwMode="auto">
            <a:xfrm flipH="1">
              <a:off x="2400" y="2784"/>
              <a:ext cx="240" cy="0"/>
            </a:xfrm>
            <a:prstGeom prst="line">
              <a:avLst/>
            </a:prstGeom>
            <a:noFill/>
            <a:ln w="28575">
              <a:solidFill>
                <a:srgbClr val="000000"/>
              </a:solidFill>
              <a:round/>
              <a:headEnd/>
              <a:tailEnd type="triangle" w="med" len="me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45" name="Text Box 14"/>
          <p:cNvSpPr txBox="1">
            <a:spLocks noChangeArrowheads="1"/>
          </p:cNvSpPr>
          <p:nvPr/>
        </p:nvSpPr>
        <p:spPr bwMode="auto">
          <a:xfrm>
            <a:off x="1676400" y="4075113"/>
            <a:ext cx="3259138" cy="519113"/>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Sequencing</a:t>
            </a:r>
            <a:endParaRPr kumimoji="0" lang="en-US" sz="1800" b="1" i="0" u="none" strike="noStrike" kern="0" cap="none" spc="0" normalizeH="0" baseline="0" noProof="0">
              <a:ln>
                <a:noFill/>
              </a:ln>
              <a:solidFill>
                <a:sysClr val="windowText" lastClr="000000"/>
              </a:solidFill>
              <a:effectLst/>
              <a:uLnTx/>
              <a:uFillTx/>
            </a:endParaRPr>
          </a:p>
        </p:txBody>
      </p:sp>
      <p:sp>
        <p:nvSpPr>
          <p:cNvPr id="46" name="Text Box 15"/>
          <p:cNvSpPr txBox="1">
            <a:spLocks noChangeArrowheads="1"/>
          </p:cNvSpPr>
          <p:nvPr/>
        </p:nvSpPr>
        <p:spPr bwMode="auto">
          <a:xfrm>
            <a:off x="1676400" y="3454400"/>
            <a:ext cx="3259138" cy="519113"/>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rDNA</a:t>
            </a:r>
            <a:endParaRPr kumimoji="0" lang="en-US" sz="1800" b="1" i="0" u="none" strike="noStrike" kern="0" cap="none" spc="0" normalizeH="0" baseline="0" noProof="0">
              <a:ln>
                <a:noFill/>
              </a:ln>
              <a:solidFill>
                <a:sysClr val="windowText" lastClr="000000"/>
              </a:solidFill>
              <a:effectLst/>
              <a:uLnTx/>
              <a:uFillTx/>
            </a:endParaRPr>
          </a:p>
        </p:txBody>
      </p:sp>
      <p:pic>
        <p:nvPicPr>
          <p:cNvPr id="47" name="Picture 16" descr="Picture 1"/>
          <p:cNvPicPr>
            <a:picLocks noChangeAspect="1" noChangeArrowheads="1"/>
          </p:cNvPicPr>
          <p:nvPr/>
        </p:nvPicPr>
        <p:blipFill>
          <a:blip r:embed="rId5"/>
          <a:srcRect/>
          <a:stretch>
            <a:fillRect/>
          </a:stretch>
        </p:blipFill>
        <p:spPr bwMode="auto">
          <a:xfrm>
            <a:off x="5356225" y="4038600"/>
            <a:ext cx="1219200" cy="728663"/>
          </a:xfrm>
          <a:prstGeom prst="rect">
            <a:avLst/>
          </a:prstGeom>
          <a:noFill/>
          <a:ln w="9525">
            <a:noFill/>
            <a:miter lim="800000"/>
            <a:headEnd/>
            <a:tailEnd/>
          </a:ln>
        </p:spPr>
      </p:pic>
      <p:grpSp>
        <p:nvGrpSpPr>
          <p:cNvPr id="3" name="Group 17"/>
          <p:cNvGrpSpPr>
            <a:grpSpLocks/>
          </p:cNvGrpSpPr>
          <p:nvPr/>
        </p:nvGrpSpPr>
        <p:grpSpPr bwMode="auto">
          <a:xfrm>
            <a:off x="4975225" y="3733800"/>
            <a:ext cx="1955800" cy="76200"/>
            <a:chOff x="1776" y="2160"/>
            <a:chExt cx="720" cy="48"/>
          </a:xfrm>
        </p:grpSpPr>
        <p:sp>
          <p:nvSpPr>
            <p:cNvPr id="49" name="Line 18"/>
            <p:cNvSpPr>
              <a:spLocks noChangeShapeType="1"/>
            </p:cNvSpPr>
            <p:nvPr/>
          </p:nvSpPr>
          <p:spPr bwMode="auto">
            <a:xfrm>
              <a:off x="1776" y="2160"/>
              <a:ext cx="432" cy="0"/>
            </a:xfrm>
            <a:prstGeom prst="line">
              <a:avLst/>
            </a:prstGeom>
            <a:noFill/>
            <a:ln w="38100">
              <a:solidFill>
                <a:srgbClr val="333399"/>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0" name="Line 19"/>
            <p:cNvSpPr>
              <a:spLocks noChangeShapeType="1"/>
            </p:cNvSpPr>
            <p:nvPr/>
          </p:nvSpPr>
          <p:spPr bwMode="auto">
            <a:xfrm>
              <a:off x="1776" y="2208"/>
              <a:ext cx="240" cy="0"/>
            </a:xfrm>
            <a:prstGeom prst="line">
              <a:avLst/>
            </a:prstGeom>
            <a:noFill/>
            <a:ln w="38100">
              <a:solidFill>
                <a:srgbClr val="333399"/>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1" name="Line 20"/>
            <p:cNvSpPr>
              <a:spLocks noChangeShapeType="1"/>
            </p:cNvSpPr>
            <p:nvPr/>
          </p:nvSpPr>
          <p:spPr bwMode="auto">
            <a:xfrm>
              <a:off x="2064" y="2208"/>
              <a:ext cx="432" cy="0"/>
            </a:xfrm>
            <a:prstGeom prst="line">
              <a:avLst/>
            </a:prstGeom>
            <a:noFill/>
            <a:ln w="38100">
              <a:solidFill>
                <a:srgbClr val="D20206"/>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 name="Line 21"/>
            <p:cNvSpPr>
              <a:spLocks noChangeShapeType="1"/>
            </p:cNvSpPr>
            <p:nvPr/>
          </p:nvSpPr>
          <p:spPr bwMode="auto">
            <a:xfrm>
              <a:off x="2256" y="2160"/>
              <a:ext cx="240" cy="0"/>
            </a:xfrm>
            <a:prstGeom prst="line">
              <a:avLst/>
            </a:prstGeom>
            <a:noFill/>
            <a:ln w="38100">
              <a:solidFill>
                <a:srgbClr val="D20206"/>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descr="Picture 2"/>
          <p:cNvPicPr>
            <a:picLocks noChangeAspect="1" noChangeArrowheads="1"/>
          </p:cNvPicPr>
          <p:nvPr/>
        </p:nvPicPr>
        <p:blipFill>
          <a:blip r:embed="rId2"/>
          <a:srcRect/>
          <a:stretch>
            <a:fillRect/>
          </a:stretch>
        </p:blipFill>
        <p:spPr bwMode="auto">
          <a:xfrm>
            <a:off x="0" y="457200"/>
            <a:ext cx="9144000" cy="327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descr="Picture 2"/>
          <p:cNvPicPr>
            <a:picLocks noChangeAspect="1" noChangeArrowheads="1"/>
          </p:cNvPicPr>
          <p:nvPr/>
        </p:nvPicPr>
        <p:blipFill>
          <a:blip r:embed="rId3"/>
          <a:srcRect/>
          <a:stretch>
            <a:fillRect/>
          </a:stretch>
        </p:blipFill>
        <p:spPr bwMode="auto">
          <a:xfrm>
            <a:off x="0" y="457200"/>
            <a:ext cx="9144000" cy="3273425"/>
          </a:xfrm>
          <a:prstGeom prst="rect">
            <a:avLst/>
          </a:prstGeom>
          <a:noFill/>
          <a:ln w="9525">
            <a:noFill/>
            <a:miter lim="800000"/>
            <a:headEnd/>
            <a:tailEnd/>
          </a:ln>
        </p:spPr>
      </p:pic>
      <p:pic>
        <p:nvPicPr>
          <p:cNvPr id="5" name="TerreformMovie_trim.mp4">
            <a:hlinkClick r:id="" action="ppaction://media"/>
          </p:cNvPr>
          <p:cNvPicPr/>
          <p:nvPr>
            <a:videoFile r:link="rId1"/>
          </p:nvPr>
        </p:nvPicPr>
        <p:blipFill>
          <a:blip r:embed="rId4"/>
          <a:stretch>
            <a:fillRect/>
          </a:stretch>
        </p:blipFill>
        <p:spPr>
          <a:xfrm>
            <a:off x="-76200" y="3665183"/>
            <a:ext cx="4742747" cy="2964217"/>
          </a:xfrm>
          <a:prstGeom prst="rect">
            <a:avLst/>
          </a:prstGeom>
        </p:spPr>
      </p:pic>
      <p:pic>
        <p:nvPicPr>
          <p:cNvPr id="4" name="Picture 3" descr="Screen shot 2013-01-31 at 12.57.00 PM.png"/>
          <p:cNvPicPr>
            <a:picLocks noChangeAspect="1"/>
          </p:cNvPicPr>
          <p:nvPr/>
        </p:nvPicPr>
        <p:blipFill>
          <a:blip r:embed="rId5"/>
          <a:stretch>
            <a:fillRect/>
          </a:stretch>
        </p:blipFill>
        <p:spPr>
          <a:xfrm>
            <a:off x="4267200" y="4038600"/>
            <a:ext cx="4572001" cy="22530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3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027"/>
          <p:cNvGrpSpPr>
            <a:grpSpLocks/>
          </p:cNvGrpSpPr>
          <p:nvPr/>
        </p:nvGrpSpPr>
        <p:grpSpPr bwMode="auto">
          <a:xfrm>
            <a:off x="6096000" y="2209800"/>
            <a:ext cx="1955800" cy="358775"/>
            <a:chOff x="3232" y="1392"/>
            <a:chExt cx="1232" cy="226"/>
          </a:xfrm>
        </p:grpSpPr>
        <p:sp>
          <p:nvSpPr>
            <p:cNvPr id="64" name="Rectangle 1028"/>
            <p:cNvSpPr>
              <a:spLocks noChangeArrowheads="1"/>
            </p:cNvSpPr>
            <p:nvPr/>
          </p:nvSpPr>
          <p:spPr bwMode="auto">
            <a:xfrm>
              <a:off x="3643" y="1392"/>
              <a:ext cx="411" cy="226"/>
            </a:xfrm>
            <a:prstGeom prst="rect">
              <a:avLst/>
            </a:prstGeom>
            <a:solidFill>
              <a:srgbClr val="000000"/>
            </a:solidFill>
            <a:ln w="9525">
              <a:solidFill>
                <a:srgbClr val="000000"/>
              </a:solidFill>
              <a:miter lim="800000"/>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5" name="Line 1029"/>
            <p:cNvSpPr>
              <a:spLocks noChangeShapeType="1"/>
            </p:cNvSpPr>
            <p:nvPr/>
          </p:nvSpPr>
          <p:spPr bwMode="auto">
            <a:xfrm>
              <a:off x="3232" y="1468"/>
              <a:ext cx="411" cy="0"/>
            </a:xfrm>
            <a:prstGeom prst="line">
              <a:avLst/>
            </a:prstGeom>
            <a:noFill/>
            <a:ln w="28575">
              <a:solidFill>
                <a:srgbClr val="000000"/>
              </a:solidFill>
              <a:round/>
              <a:headEnd/>
              <a:tailEnd type="triangle" w="med" len="me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6" name="Line 1030"/>
            <p:cNvSpPr>
              <a:spLocks noChangeShapeType="1"/>
            </p:cNvSpPr>
            <p:nvPr/>
          </p:nvSpPr>
          <p:spPr bwMode="auto">
            <a:xfrm>
              <a:off x="4054" y="1543"/>
              <a:ext cx="410" cy="0"/>
            </a:xfrm>
            <a:prstGeom prst="line">
              <a:avLst/>
            </a:prstGeom>
            <a:noFill/>
            <a:ln w="28575">
              <a:solidFill>
                <a:srgbClr val="000000"/>
              </a:solidFill>
              <a:round/>
              <a:headEnd/>
              <a:tailEnd type="triangle" w="med" len="me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3" name="Group 1031"/>
          <p:cNvGrpSpPr>
            <a:grpSpLocks/>
          </p:cNvGrpSpPr>
          <p:nvPr/>
        </p:nvGrpSpPr>
        <p:grpSpPr bwMode="auto">
          <a:xfrm>
            <a:off x="2667000" y="762000"/>
            <a:ext cx="6477000" cy="5257800"/>
            <a:chOff x="1056" y="480"/>
            <a:chExt cx="4080" cy="3312"/>
          </a:xfrm>
        </p:grpSpPr>
        <p:sp>
          <p:nvSpPr>
            <p:cNvPr id="40" name="Rectangle 1032"/>
            <p:cNvSpPr>
              <a:spLocks noChangeArrowheads="1"/>
            </p:cNvSpPr>
            <p:nvPr/>
          </p:nvSpPr>
          <p:spPr bwMode="auto">
            <a:xfrm>
              <a:off x="1138" y="555"/>
              <a:ext cx="3450" cy="226"/>
            </a:xfrm>
            <a:prstGeom prst="rect">
              <a:avLst/>
            </a:prstGeom>
            <a:solidFill>
              <a:srgbClr val="333399"/>
            </a:solidFill>
            <a:ln w="9525">
              <a:solidFill>
                <a:srgbClr val="333399"/>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107" charset="0"/>
                <a:ea typeface="ＭＳ Ｐゴシック" pitchFamily="-107" charset="-128"/>
                <a:cs typeface="ＭＳ Ｐゴシック" pitchFamily="-107" charset="-128"/>
              </a:endParaRPr>
            </a:p>
          </p:txBody>
        </p:sp>
        <p:sp>
          <p:nvSpPr>
            <p:cNvPr id="41" name="Rectangle 1033"/>
            <p:cNvSpPr>
              <a:spLocks noChangeArrowheads="1"/>
            </p:cNvSpPr>
            <p:nvPr/>
          </p:nvSpPr>
          <p:spPr bwMode="auto">
            <a:xfrm>
              <a:off x="1138" y="2211"/>
              <a:ext cx="3450" cy="301"/>
            </a:xfrm>
            <a:prstGeom prst="rect">
              <a:avLst/>
            </a:prstGeom>
            <a:solidFill>
              <a:srgbClr val="333399"/>
            </a:solidFill>
            <a:ln w="9525">
              <a:solidFill>
                <a:srgbClr val="333399"/>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107" charset="0"/>
                <a:ea typeface="ＭＳ Ｐゴシック" pitchFamily="-107" charset="-128"/>
                <a:cs typeface="ＭＳ Ｐゴシック" pitchFamily="-107" charset="-128"/>
              </a:endParaRPr>
            </a:p>
          </p:txBody>
        </p:sp>
        <p:sp>
          <p:nvSpPr>
            <p:cNvPr id="42" name="Text Box 1034"/>
            <p:cNvSpPr txBox="1">
              <a:spLocks noChangeArrowheads="1"/>
            </p:cNvSpPr>
            <p:nvPr/>
          </p:nvSpPr>
          <p:spPr bwMode="auto">
            <a:xfrm>
              <a:off x="1138" y="3370"/>
              <a:ext cx="1150"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PCR</a:t>
              </a:r>
              <a:endParaRPr kumimoji="0" lang="en-US" sz="1800" b="1" i="0" u="none" strike="noStrike" kern="0" cap="none" spc="0" normalizeH="0" baseline="0" noProof="0">
                <a:ln>
                  <a:noFill/>
                </a:ln>
                <a:solidFill>
                  <a:sysClr val="windowText" lastClr="000000"/>
                </a:solidFill>
                <a:effectLst/>
                <a:uLnTx/>
                <a:uFillTx/>
              </a:endParaRPr>
            </a:p>
          </p:txBody>
        </p:sp>
        <p:sp>
          <p:nvSpPr>
            <p:cNvPr id="43" name="Text Box 1035"/>
            <p:cNvSpPr txBox="1">
              <a:spLocks noChangeArrowheads="1"/>
            </p:cNvSpPr>
            <p:nvPr/>
          </p:nvSpPr>
          <p:spPr bwMode="auto">
            <a:xfrm>
              <a:off x="1728" y="2208"/>
              <a:ext cx="3244"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Genetic Engineering</a:t>
              </a:r>
              <a:endParaRPr kumimoji="0" lang="en-US" sz="1800" b="1" i="0" u="none" strike="noStrike" kern="0" cap="none" spc="0" normalizeH="0" baseline="0" noProof="0">
                <a:ln>
                  <a:noFill/>
                </a:ln>
                <a:solidFill>
                  <a:sysClr val="windowText" lastClr="000000"/>
                </a:solidFill>
                <a:effectLst/>
                <a:uLnTx/>
                <a:uFillTx/>
              </a:endParaRPr>
            </a:p>
          </p:txBody>
        </p:sp>
        <p:sp>
          <p:nvSpPr>
            <p:cNvPr id="44" name="Text Box 1036"/>
            <p:cNvSpPr txBox="1">
              <a:spLocks noChangeArrowheads="1"/>
            </p:cNvSpPr>
            <p:nvPr/>
          </p:nvSpPr>
          <p:spPr bwMode="auto">
            <a:xfrm>
              <a:off x="1795" y="480"/>
              <a:ext cx="2688"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Synthetic Biology</a:t>
              </a:r>
              <a:endParaRPr kumimoji="0" lang="en-US" sz="1800" b="1" i="0" u="none" strike="noStrike" kern="0" cap="none" spc="0" normalizeH="0" baseline="0" noProof="0">
                <a:ln>
                  <a:noFill/>
                </a:ln>
                <a:solidFill>
                  <a:sysClr val="windowText" lastClr="000000"/>
                </a:solidFill>
                <a:effectLst/>
                <a:uLnTx/>
                <a:uFillTx/>
              </a:endParaRPr>
            </a:p>
          </p:txBody>
        </p:sp>
        <p:sp>
          <p:nvSpPr>
            <p:cNvPr id="45" name="Rectangle 1037"/>
            <p:cNvSpPr>
              <a:spLocks noChangeArrowheads="1"/>
            </p:cNvSpPr>
            <p:nvPr/>
          </p:nvSpPr>
          <p:spPr bwMode="auto">
            <a:xfrm>
              <a:off x="1056" y="480"/>
              <a:ext cx="3614" cy="3312"/>
            </a:xfrm>
            <a:prstGeom prst="rect">
              <a:avLst/>
            </a:prstGeom>
            <a:noFill/>
            <a:ln w="28575">
              <a:solidFill>
                <a:srgbClr val="000000"/>
              </a:solidFill>
              <a:miter lim="800000"/>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7" name="Text Box 1043"/>
            <p:cNvSpPr txBox="1">
              <a:spLocks noChangeArrowheads="1"/>
            </p:cNvSpPr>
            <p:nvPr/>
          </p:nvSpPr>
          <p:spPr bwMode="auto">
            <a:xfrm>
              <a:off x="1138" y="2903"/>
              <a:ext cx="2053"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Sequencing</a:t>
              </a:r>
              <a:endParaRPr kumimoji="0" lang="en-US" sz="1800" b="1" i="0" u="none" strike="noStrike" kern="0" cap="none" spc="0" normalizeH="0" baseline="0" noProof="0">
                <a:ln>
                  <a:noFill/>
                </a:ln>
                <a:solidFill>
                  <a:sysClr val="windowText" lastClr="000000"/>
                </a:solidFill>
                <a:effectLst/>
                <a:uLnTx/>
                <a:uFillTx/>
              </a:endParaRPr>
            </a:p>
          </p:txBody>
        </p:sp>
        <p:sp>
          <p:nvSpPr>
            <p:cNvPr id="48" name="Text Box 1044"/>
            <p:cNvSpPr txBox="1">
              <a:spLocks noChangeArrowheads="1"/>
            </p:cNvSpPr>
            <p:nvPr/>
          </p:nvSpPr>
          <p:spPr bwMode="auto">
            <a:xfrm>
              <a:off x="1138" y="2512"/>
              <a:ext cx="2053"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rDNA</a:t>
              </a:r>
              <a:endParaRPr kumimoji="0" lang="en-US" sz="1800" b="1" i="0" u="none" strike="noStrike" kern="0" cap="none" spc="0" normalizeH="0" baseline="0" noProof="0">
                <a:ln>
                  <a:noFill/>
                </a:ln>
                <a:solidFill>
                  <a:sysClr val="windowText" lastClr="000000"/>
                </a:solidFill>
                <a:effectLst/>
                <a:uLnTx/>
                <a:uFillTx/>
              </a:endParaRPr>
            </a:p>
          </p:txBody>
        </p:sp>
        <p:pic>
          <p:nvPicPr>
            <p:cNvPr id="49" name="Picture 1045" descr="Picture 1"/>
            <p:cNvPicPr>
              <a:picLocks noChangeAspect="1" noChangeArrowheads="1"/>
            </p:cNvPicPr>
            <p:nvPr/>
          </p:nvPicPr>
          <p:blipFill>
            <a:blip r:embed="rId2"/>
            <a:srcRect/>
            <a:stretch>
              <a:fillRect/>
            </a:stretch>
          </p:blipFill>
          <p:spPr bwMode="auto">
            <a:xfrm>
              <a:off x="3456" y="2880"/>
              <a:ext cx="768" cy="459"/>
            </a:xfrm>
            <a:prstGeom prst="rect">
              <a:avLst/>
            </a:prstGeom>
            <a:noFill/>
            <a:ln w="9525">
              <a:noFill/>
              <a:miter lim="800000"/>
              <a:headEnd/>
              <a:tailEnd/>
            </a:ln>
          </p:spPr>
        </p:pic>
        <p:sp>
          <p:nvSpPr>
            <p:cNvPr id="51" name="Text Box 1051"/>
            <p:cNvSpPr txBox="1">
              <a:spLocks noChangeArrowheads="1"/>
            </p:cNvSpPr>
            <p:nvPr/>
          </p:nvSpPr>
          <p:spPr bwMode="auto">
            <a:xfrm>
              <a:off x="1138" y="1760"/>
              <a:ext cx="1971"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Synthesis</a:t>
              </a:r>
              <a:endParaRPr kumimoji="0" lang="en-US" sz="1800" b="1" i="0" u="none" strike="noStrike" kern="0" cap="none" spc="0" normalizeH="0" baseline="0" noProof="0">
                <a:ln>
                  <a:noFill/>
                </a:ln>
                <a:solidFill>
                  <a:sysClr val="windowText" lastClr="000000"/>
                </a:solidFill>
                <a:effectLst/>
                <a:uLnTx/>
                <a:uFillTx/>
              </a:endParaRPr>
            </a:p>
          </p:txBody>
        </p:sp>
        <p:sp>
          <p:nvSpPr>
            <p:cNvPr id="52" name="Text Box 1052"/>
            <p:cNvSpPr txBox="1">
              <a:spLocks noChangeArrowheads="1"/>
            </p:cNvSpPr>
            <p:nvPr/>
          </p:nvSpPr>
          <p:spPr bwMode="auto">
            <a:xfrm>
              <a:off x="1138" y="1322"/>
              <a:ext cx="2053"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Abstraction</a:t>
              </a:r>
              <a:endParaRPr kumimoji="0" lang="en-US" sz="1800" b="1" i="0" u="none" strike="noStrike" kern="0" cap="none" spc="0" normalizeH="0" baseline="0" noProof="0">
                <a:ln>
                  <a:noFill/>
                </a:ln>
                <a:solidFill>
                  <a:sysClr val="windowText" lastClr="000000"/>
                </a:solidFill>
                <a:effectLst/>
                <a:uLnTx/>
                <a:uFillTx/>
              </a:endParaRPr>
            </a:p>
          </p:txBody>
        </p:sp>
        <p:sp>
          <p:nvSpPr>
            <p:cNvPr id="53" name="Text Box 1053"/>
            <p:cNvSpPr txBox="1">
              <a:spLocks noChangeArrowheads="1"/>
            </p:cNvSpPr>
            <p:nvPr/>
          </p:nvSpPr>
          <p:spPr bwMode="auto">
            <a:xfrm>
              <a:off x="1138" y="932"/>
              <a:ext cx="2546"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Standardization</a:t>
              </a:r>
              <a:endParaRPr kumimoji="0" lang="en-US" sz="1800" b="1" i="0" u="none" strike="noStrike" kern="0" cap="none" spc="0" normalizeH="0" baseline="0" noProof="0">
                <a:ln>
                  <a:noFill/>
                </a:ln>
                <a:solidFill>
                  <a:sysClr val="windowText" lastClr="000000"/>
                </a:solidFill>
                <a:effectLst/>
                <a:uLnTx/>
                <a:uFillTx/>
              </a:endParaRPr>
            </a:p>
          </p:txBody>
        </p:sp>
        <p:sp>
          <p:nvSpPr>
            <p:cNvPr id="54" name="Text Box 1054"/>
            <p:cNvSpPr txBox="1">
              <a:spLocks noChangeArrowheads="1"/>
            </p:cNvSpPr>
            <p:nvPr/>
          </p:nvSpPr>
          <p:spPr bwMode="auto">
            <a:xfrm>
              <a:off x="3247" y="1776"/>
              <a:ext cx="1889" cy="288"/>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A+A+C+T+T…</a:t>
              </a:r>
            </a:p>
          </p:txBody>
        </p:sp>
        <p:pic>
          <p:nvPicPr>
            <p:cNvPr id="55" name="Picture 1055" descr="Picture 2"/>
            <p:cNvPicPr>
              <a:picLocks noChangeAspect="1" noChangeArrowheads="1"/>
            </p:cNvPicPr>
            <p:nvPr/>
          </p:nvPicPr>
          <p:blipFill>
            <a:blip r:embed="rId3"/>
            <a:srcRect/>
            <a:stretch>
              <a:fillRect/>
            </a:stretch>
          </p:blipFill>
          <p:spPr bwMode="auto">
            <a:xfrm>
              <a:off x="3216" y="960"/>
              <a:ext cx="1255" cy="336"/>
            </a:xfrm>
            <a:prstGeom prst="rect">
              <a:avLst/>
            </a:prstGeom>
            <a:noFill/>
            <a:ln w="9525">
              <a:noFill/>
              <a:miter lim="800000"/>
              <a:headEnd/>
              <a:tailEnd/>
            </a:ln>
          </p:spPr>
        </p:pic>
      </p:grpSp>
      <p:pic>
        <p:nvPicPr>
          <p:cNvPr id="67" name="Picture 1056" descr="img_0736"/>
          <p:cNvPicPr>
            <a:picLocks noChangeAspect="1" noChangeArrowheads="1"/>
          </p:cNvPicPr>
          <p:nvPr/>
        </p:nvPicPr>
        <p:blipFill>
          <a:blip r:embed="rId4"/>
          <a:srcRect/>
          <a:stretch>
            <a:fillRect/>
          </a:stretch>
        </p:blipFill>
        <p:spPr bwMode="auto">
          <a:xfrm>
            <a:off x="134938" y="4267200"/>
            <a:ext cx="1008062" cy="1524000"/>
          </a:xfrm>
          <a:prstGeom prst="rect">
            <a:avLst/>
          </a:prstGeom>
          <a:noFill/>
          <a:ln w="9525">
            <a:noFill/>
            <a:miter lim="800000"/>
            <a:headEnd/>
            <a:tailEnd/>
          </a:ln>
        </p:spPr>
      </p:pic>
      <p:pic>
        <p:nvPicPr>
          <p:cNvPr id="68" name="Picture 1057" descr="leaf_1_bg_010503"/>
          <p:cNvPicPr>
            <a:picLocks noChangeAspect="1" noChangeArrowheads="1"/>
          </p:cNvPicPr>
          <p:nvPr/>
        </p:nvPicPr>
        <p:blipFill>
          <a:blip r:embed="rId5"/>
          <a:srcRect/>
          <a:stretch>
            <a:fillRect/>
          </a:stretch>
        </p:blipFill>
        <p:spPr bwMode="auto">
          <a:xfrm>
            <a:off x="1219200" y="4819650"/>
            <a:ext cx="1295400" cy="971550"/>
          </a:xfrm>
          <a:prstGeom prst="rect">
            <a:avLst/>
          </a:prstGeom>
          <a:noFill/>
          <a:ln w="9525">
            <a:noFill/>
            <a:miter lim="800000"/>
            <a:headEnd/>
            <a:tailEnd/>
          </a:ln>
        </p:spPr>
      </p:pic>
      <p:pic>
        <p:nvPicPr>
          <p:cNvPr id="70" name="Picture 1058" descr="Picture 1"/>
          <p:cNvPicPr>
            <a:picLocks noChangeAspect="1" noChangeArrowheads="1"/>
          </p:cNvPicPr>
          <p:nvPr/>
        </p:nvPicPr>
        <p:blipFill>
          <a:blip r:embed="rId6"/>
          <a:srcRect/>
          <a:stretch>
            <a:fillRect/>
          </a:stretch>
        </p:blipFill>
        <p:spPr bwMode="auto">
          <a:xfrm>
            <a:off x="304800" y="914400"/>
            <a:ext cx="2070100" cy="2895600"/>
          </a:xfrm>
          <a:prstGeom prst="rect">
            <a:avLst/>
          </a:prstGeom>
          <a:noFill/>
          <a:ln w="9525">
            <a:noFill/>
            <a:miter lim="800000"/>
            <a:headEnd/>
            <a:tailEnd/>
          </a:ln>
        </p:spPr>
      </p:pic>
      <p:sp>
        <p:nvSpPr>
          <p:cNvPr id="71" name="Rectangle 1059"/>
          <p:cNvSpPr>
            <a:spLocks noChangeArrowheads="1"/>
          </p:cNvSpPr>
          <p:nvPr/>
        </p:nvSpPr>
        <p:spPr bwMode="auto">
          <a:xfrm>
            <a:off x="152400" y="1981200"/>
            <a:ext cx="457200" cy="1828800"/>
          </a:xfrm>
          <a:prstGeom prst="rect">
            <a:avLst/>
          </a:prstGeom>
          <a:solidFill>
            <a:srgbClr val="FFFFFF"/>
          </a:solidFill>
          <a:ln w="9525">
            <a:noFill/>
            <a:miter lim="800000"/>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4" name="Group 9"/>
          <p:cNvGrpSpPr>
            <a:grpSpLocks/>
          </p:cNvGrpSpPr>
          <p:nvPr/>
        </p:nvGrpSpPr>
        <p:grpSpPr bwMode="auto">
          <a:xfrm>
            <a:off x="5699125" y="5562600"/>
            <a:ext cx="2606675" cy="228600"/>
            <a:chOff x="1680" y="2640"/>
            <a:chExt cx="960" cy="144"/>
          </a:xfrm>
        </p:grpSpPr>
        <p:sp>
          <p:nvSpPr>
            <p:cNvPr id="73" name="Line 10"/>
            <p:cNvSpPr>
              <a:spLocks noChangeShapeType="1"/>
            </p:cNvSpPr>
            <p:nvPr/>
          </p:nvSpPr>
          <p:spPr bwMode="auto">
            <a:xfrm>
              <a:off x="1776" y="2688"/>
              <a:ext cx="768" cy="0"/>
            </a:xfrm>
            <a:prstGeom prst="line">
              <a:avLst/>
            </a:prstGeom>
            <a:noFill/>
            <a:ln w="38100">
              <a:solidFill>
                <a:srgbClr val="333399"/>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4" name="Line 11"/>
            <p:cNvSpPr>
              <a:spLocks noChangeShapeType="1"/>
            </p:cNvSpPr>
            <p:nvPr/>
          </p:nvSpPr>
          <p:spPr bwMode="auto">
            <a:xfrm>
              <a:off x="1776" y="2736"/>
              <a:ext cx="768" cy="0"/>
            </a:xfrm>
            <a:prstGeom prst="line">
              <a:avLst/>
            </a:prstGeom>
            <a:noFill/>
            <a:ln w="38100">
              <a:solidFill>
                <a:srgbClr val="333399"/>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5" name="Line 12"/>
            <p:cNvSpPr>
              <a:spLocks noChangeShapeType="1"/>
            </p:cNvSpPr>
            <p:nvPr/>
          </p:nvSpPr>
          <p:spPr bwMode="auto">
            <a:xfrm>
              <a:off x="1680" y="2640"/>
              <a:ext cx="240" cy="0"/>
            </a:xfrm>
            <a:prstGeom prst="line">
              <a:avLst/>
            </a:prstGeom>
            <a:noFill/>
            <a:ln w="28575">
              <a:solidFill>
                <a:srgbClr val="000000"/>
              </a:solidFill>
              <a:round/>
              <a:headEnd/>
              <a:tailEnd type="triangle" w="med" len="me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6" name="Line 13"/>
            <p:cNvSpPr>
              <a:spLocks noChangeShapeType="1"/>
            </p:cNvSpPr>
            <p:nvPr/>
          </p:nvSpPr>
          <p:spPr bwMode="auto">
            <a:xfrm flipH="1">
              <a:off x="2400" y="2784"/>
              <a:ext cx="240" cy="0"/>
            </a:xfrm>
            <a:prstGeom prst="line">
              <a:avLst/>
            </a:prstGeom>
            <a:noFill/>
            <a:ln w="28575">
              <a:solidFill>
                <a:srgbClr val="000000"/>
              </a:solidFill>
              <a:round/>
              <a:headEnd/>
              <a:tailEnd type="triangle" w="med" len="me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5" name="Group 17"/>
          <p:cNvGrpSpPr>
            <a:grpSpLocks/>
          </p:cNvGrpSpPr>
          <p:nvPr/>
        </p:nvGrpSpPr>
        <p:grpSpPr bwMode="auto">
          <a:xfrm>
            <a:off x="6045200" y="4267200"/>
            <a:ext cx="1955800" cy="76200"/>
            <a:chOff x="1776" y="2160"/>
            <a:chExt cx="720" cy="48"/>
          </a:xfrm>
        </p:grpSpPr>
        <p:sp>
          <p:nvSpPr>
            <p:cNvPr id="78" name="Line 18"/>
            <p:cNvSpPr>
              <a:spLocks noChangeShapeType="1"/>
            </p:cNvSpPr>
            <p:nvPr/>
          </p:nvSpPr>
          <p:spPr bwMode="auto">
            <a:xfrm>
              <a:off x="1776" y="2160"/>
              <a:ext cx="432" cy="0"/>
            </a:xfrm>
            <a:prstGeom prst="line">
              <a:avLst/>
            </a:prstGeom>
            <a:noFill/>
            <a:ln w="38100">
              <a:solidFill>
                <a:srgbClr val="333399"/>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9" name="Line 19"/>
            <p:cNvSpPr>
              <a:spLocks noChangeShapeType="1"/>
            </p:cNvSpPr>
            <p:nvPr/>
          </p:nvSpPr>
          <p:spPr bwMode="auto">
            <a:xfrm>
              <a:off x="1776" y="2208"/>
              <a:ext cx="240" cy="0"/>
            </a:xfrm>
            <a:prstGeom prst="line">
              <a:avLst/>
            </a:prstGeom>
            <a:noFill/>
            <a:ln w="38100">
              <a:solidFill>
                <a:srgbClr val="333399"/>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0" name="Line 20"/>
            <p:cNvSpPr>
              <a:spLocks noChangeShapeType="1"/>
            </p:cNvSpPr>
            <p:nvPr/>
          </p:nvSpPr>
          <p:spPr bwMode="auto">
            <a:xfrm>
              <a:off x="2064" y="2208"/>
              <a:ext cx="432" cy="0"/>
            </a:xfrm>
            <a:prstGeom prst="line">
              <a:avLst/>
            </a:prstGeom>
            <a:noFill/>
            <a:ln w="38100">
              <a:solidFill>
                <a:srgbClr val="D20206"/>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1" name="Line 21"/>
            <p:cNvSpPr>
              <a:spLocks noChangeShapeType="1"/>
            </p:cNvSpPr>
            <p:nvPr/>
          </p:nvSpPr>
          <p:spPr bwMode="auto">
            <a:xfrm>
              <a:off x="2256" y="2160"/>
              <a:ext cx="240" cy="0"/>
            </a:xfrm>
            <a:prstGeom prst="line">
              <a:avLst/>
            </a:prstGeom>
            <a:noFill/>
            <a:ln w="38100">
              <a:solidFill>
                <a:srgbClr val="D20206"/>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14600" y="228600"/>
            <a:ext cx="51054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a:t>Writing DNA: Synthesis</a:t>
            </a:r>
            <a:endParaRPr lang="en-US"/>
          </a:p>
        </p:txBody>
      </p:sp>
      <p:pic>
        <p:nvPicPr>
          <p:cNvPr id="3" name="Picture 3" descr="images"/>
          <p:cNvPicPr>
            <a:picLocks noChangeAspect="1" noChangeArrowheads="1"/>
          </p:cNvPicPr>
          <p:nvPr/>
        </p:nvPicPr>
        <p:blipFill>
          <a:blip r:embed="rId2"/>
          <a:srcRect/>
          <a:stretch>
            <a:fillRect/>
          </a:stretch>
        </p:blipFill>
        <p:spPr bwMode="auto">
          <a:xfrm>
            <a:off x="3276600" y="1905000"/>
            <a:ext cx="2417763" cy="2590800"/>
          </a:xfrm>
          <a:prstGeom prst="rect">
            <a:avLst/>
          </a:prstGeom>
          <a:noFill/>
          <a:ln w="9525">
            <a:noFill/>
            <a:miter lim="800000"/>
            <a:headEnd/>
            <a:tailEnd/>
          </a:ln>
        </p:spPr>
      </p:pic>
      <p:sp>
        <p:nvSpPr>
          <p:cNvPr id="4" name="Text Box 4"/>
          <p:cNvSpPr txBox="1">
            <a:spLocks noChangeArrowheads="1"/>
          </p:cNvSpPr>
          <p:nvPr/>
        </p:nvSpPr>
        <p:spPr bwMode="auto">
          <a:xfrm>
            <a:off x="3124200" y="4572000"/>
            <a:ext cx="2743200" cy="523220"/>
          </a:xfrm>
          <a:prstGeom prst="rect">
            <a:avLst/>
          </a:prstGeom>
          <a:noFill/>
          <a:ln w="9525">
            <a:noFill/>
            <a:miter lim="800000"/>
            <a:headEnd/>
            <a:tailEnd/>
          </a:ln>
        </p:spPr>
        <p:txBody>
          <a:bodyPr>
            <a:prstTxWarp prst="textNoShape">
              <a:avLst/>
            </a:prstTxWarp>
            <a:spAutoFit/>
          </a:bodyPr>
          <a:lstStyle/>
          <a:p>
            <a:pPr>
              <a:spcBef>
                <a:spcPct val="50000"/>
              </a:spcBef>
            </a:pPr>
            <a:r>
              <a:rPr lang="en-US" sz="2800"/>
              <a:t>Digital (G, A, T, C)</a:t>
            </a:r>
          </a:p>
        </p:txBody>
      </p:sp>
      <p:pic>
        <p:nvPicPr>
          <p:cNvPr id="5" name="Picture 5" descr="img_0736"/>
          <p:cNvPicPr>
            <a:picLocks noChangeAspect="1" noChangeArrowheads="1"/>
          </p:cNvPicPr>
          <p:nvPr/>
        </p:nvPicPr>
        <p:blipFill>
          <a:blip r:embed="rId3"/>
          <a:srcRect/>
          <a:stretch>
            <a:fillRect/>
          </a:stretch>
        </p:blipFill>
        <p:spPr bwMode="auto">
          <a:xfrm>
            <a:off x="838200" y="1828800"/>
            <a:ext cx="1462088" cy="2209800"/>
          </a:xfrm>
          <a:prstGeom prst="rect">
            <a:avLst/>
          </a:prstGeom>
          <a:noFill/>
          <a:ln w="9525">
            <a:noFill/>
            <a:miter lim="800000"/>
            <a:headEnd/>
            <a:tailEnd/>
          </a:ln>
        </p:spPr>
      </p:pic>
      <p:sp>
        <p:nvSpPr>
          <p:cNvPr id="6" name="Text Box 6"/>
          <p:cNvSpPr txBox="1">
            <a:spLocks noChangeArrowheads="1"/>
          </p:cNvSpPr>
          <p:nvPr/>
        </p:nvSpPr>
        <p:spPr bwMode="auto">
          <a:xfrm>
            <a:off x="914400" y="4572000"/>
            <a:ext cx="1447800" cy="523220"/>
          </a:xfrm>
          <a:prstGeom prst="rect">
            <a:avLst/>
          </a:prstGeom>
          <a:noFill/>
          <a:ln w="9525">
            <a:noFill/>
            <a:miter lim="800000"/>
            <a:headEnd/>
            <a:tailEnd/>
          </a:ln>
        </p:spPr>
        <p:txBody>
          <a:bodyPr>
            <a:prstTxWarp prst="textNoShape">
              <a:avLst/>
            </a:prstTxWarp>
            <a:spAutoFit/>
          </a:bodyPr>
          <a:lstStyle/>
          <a:p>
            <a:pPr>
              <a:spcBef>
                <a:spcPct val="50000"/>
              </a:spcBef>
            </a:pPr>
            <a:r>
              <a:rPr lang="en-US" sz="2800"/>
              <a:t>Analog</a:t>
            </a:r>
          </a:p>
        </p:txBody>
      </p:sp>
      <p:sp>
        <p:nvSpPr>
          <p:cNvPr id="7" name="Text Box 7"/>
          <p:cNvSpPr txBox="1">
            <a:spLocks noChangeArrowheads="1"/>
          </p:cNvSpPr>
          <p:nvPr/>
        </p:nvSpPr>
        <p:spPr bwMode="auto">
          <a:xfrm>
            <a:off x="381000" y="5181600"/>
            <a:ext cx="2895600" cy="523220"/>
          </a:xfrm>
          <a:prstGeom prst="rect">
            <a:avLst/>
          </a:prstGeom>
          <a:noFill/>
          <a:ln w="9525">
            <a:noFill/>
            <a:miter lim="800000"/>
            <a:headEnd/>
            <a:tailEnd/>
          </a:ln>
        </p:spPr>
        <p:txBody>
          <a:bodyPr>
            <a:prstTxWarp prst="textNoShape">
              <a:avLst/>
            </a:prstTxWarp>
            <a:spAutoFit/>
          </a:bodyPr>
          <a:lstStyle/>
          <a:p>
            <a:pPr>
              <a:spcBef>
                <a:spcPct val="50000"/>
              </a:spcBef>
            </a:pPr>
            <a:r>
              <a:rPr lang="en-US" sz="2800"/>
              <a:t>Physical Material</a:t>
            </a:r>
          </a:p>
        </p:txBody>
      </p:sp>
      <p:sp>
        <p:nvSpPr>
          <p:cNvPr id="8" name="Text Box 8"/>
          <p:cNvSpPr txBox="1">
            <a:spLocks noChangeArrowheads="1"/>
          </p:cNvSpPr>
          <p:nvPr/>
        </p:nvSpPr>
        <p:spPr bwMode="auto">
          <a:xfrm>
            <a:off x="3581400" y="5181600"/>
            <a:ext cx="1981200" cy="523220"/>
          </a:xfrm>
          <a:prstGeom prst="rect">
            <a:avLst/>
          </a:prstGeom>
          <a:noFill/>
          <a:ln w="9525">
            <a:noFill/>
            <a:miter lim="800000"/>
            <a:headEnd/>
            <a:tailEnd/>
          </a:ln>
        </p:spPr>
        <p:txBody>
          <a:bodyPr>
            <a:prstTxWarp prst="textNoShape">
              <a:avLst/>
            </a:prstTxWarp>
            <a:spAutoFit/>
          </a:bodyPr>
          <a:lstStyle/>
          <a:p>
            <a:pPr>
              <a:spcBef>
                <a:spcPct val="50000"/>
              </a:spcBef>
            </a:pPr>
            <a:r>
              <a:rPr lang="en-US" sz="2800"/>
              <a:t>Information</a:t>
            </a:r>
          </a:p>
        </p:txBody>
      </p:sp>
      <p:pic>
        <p:nvPicPr>
          <p:cNvPr id="9" name="Picture 9" descr="BECKMAN_Oligo_1000_DNA_Synthesizer"/>
          <p:cNvPicPr>
            <a:picLocks noChangeAspect="1" noChangeArrowheads="1"/>
          </p:cNvPicPr>
          <p:nvPr/>
        </p:nvPicPr>
        <p:blipFill>
          <a:blip r:embed="rId4"/>
          <a:srcRect/>
          <a:stretch>
            <a:fillRect/>
          </a:stretch>
        </p:blipFill>
        <p:spPr bwMode="auto">
          <a:xfrm>
            <a:off x="6248400" y="2038350"/>
            <a:ext cx="2667000" cy="2000250"/>
          </a:xfrm>
          <a:prstGeom prst="rect">
            <a:avLst/>
          </a:prstGeom>
          <a:noFill/>
          <a:ln w="9525">
            <a:noFill/>
            <a:miter lim="800000"/>
            <a:headEnd/>
            <a:tailEnd/>
          </a:ln>
        </p:spPr>
      </p:pic>
      <p:sp>
        <p:nvSpPr>
          <p:cNvPr id="10" name="Text Box 10"/>
          <p:cNvSpPr txBox="1">
            <a:spLocks noChangeArrowheads="1"/>
          </p:cNvSpPr>
          <p:nvPr/>
        </p:nvSpPr>
        <p:spPr bwMode="auto">
          <a:xfrm>
            <a:off x="6934200" y="4572000"/>
            <a:ext cx="1524000" cy="523220"/>
          </a:xfrm>
          <a:prstGeom prst="rect">
            <a:avLst/>
          </a:prstGeom>
          <a:noFill/>
          <a:ln w="9525">
            <a:noFill/>
            <a:miter lim="800000"/>
            <a:headEnd/>
            <a:tailEnd/>
          </a:ln>
        </p:spPr>
        <p:txBody>
          <a:bodyPr>
            <a:prstTxWarp prst="textNoShape">
              <a:avLst/>
            </a:prstTxWarp>
            <a:spAutoFit/>
          </a:bodyPr>
          <a:lstStyle/>
          <a:p>
            <a:pPr>
              <a:spcBef>
                <a:spcPct val="50000"/>
              </a:spcBef>
            </a:pPr>
            <a:r>
              <a:rPr lang="en-US" sz="2800"/>
              <a:t>Analog</a:t>
            </a:r>
          </a:p>
        </p:txBody>
      </p:sp>
      <p:sp>
        <p:nvSpPr>
          <p:cNvPr id="11" name="Text Box 11"/>
          <p:cNvSpPr txBox="1">
            <a:spLocks noChangeArrowheads="1"/>
          </p:cNvSpPr>
          <p:nvPr/>
        </p:nvSpPr>
        <p:spPr bwMode="auto">
          <a:xfrm>
            <a:off x="6248400" y="5181600"/>
            <a:ext cx="2895600" cy="523220"/>
          </a:xfrm>
          <a:prstGeom prst="rect">
            <a:avLst/>
          </a:prstGeom>
          <a:noFill/>
          <a:ln w="9525">
            <a:noFill/>
            <a:miter lim="800000"/>
            <a:headEnd/>
            <a:tailEnd/>
          </a:ln>
        </p:spPr>
        <p:txBody>
          <a:bodyPr>
            <a:prstTxWarp prst="textNoShape">
              <a:avLst/>
            </a:prstTxWarp>
            <a:spAutoFit/>
          </a:bodyPr>
          <a:lstStyle/>
          <a:p>
            <a:pPr>
              <a:spcBef>
                <a:spcPct val="50000"/>
              </a:spcBef>
            </a:pPr>
            <a:r>
              <a:rPr lang="en-US" sz="2800"/>
              <a:t>Physical Material</a:t>
            </a:r>
          </a:p>
        </p:txBody>
      </p:sp>
      <p:graphicFrame>
        <p:nvGraphicFramePr>
          <p:cNvPr id="12" name="Group 26"/>
          <p:cNvGraphicFramePr>
            <a:graphicFrameLocks noGrp="1"/>
          </p:cNvGraphicFramePr>
          <p:nvPr/>
        </p:nvGraphicFramePr>
        <p:xfrm>
          <a:off x="76200" y="4419600"/>
          <a:ext cx="8991600" cy="1447800"/>
        </p:xfrm>
        <a:graphic>
          <a:graphicData uri="http://schemas.openxmlformats.org/drawingml/2006/table">
            <a:tbl>
              <a:tblPr/>
              <a:tblGrid>
                <a:gridCol w="2997200"/>
                <a:gridCol w="2997200"/>
                <a:gridCol w="2997200"/>
              </a:tblGrid>
              <a:tr h="723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3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 name="Text Box 27"/>
          <p:cNvSpPr txBox="1">
            <a:spLocks noChangeArrowheads="1"/>
          </p:cNvSpPr>
          <p:nvPr/>
        </p:nvSpPr>
        <p:spPr bwMode="auto">
          <a:xfrm>
            <a:off x="914400" y="1066800"/>
            <a:ext cx="1447800" cy="523220"/>
          </a:xfrm>
          <a:prstGeom prst="rect">
            <a:avLst/>
          </a:prstGeom>
          <a:noFill/>
          <a:ln w="9525">
            <a:noFill/>
            <a:miter lim="800000"/>
            <a:headEnd/>
            <a:tailEnd/>
          </a:ln>
        </p:spPr>
        <p:txBody>
          <a:bodyPr>
            <a:prstTxWarp prst="textNoShape">
              <a:avLst/>
            </a:prstTxWarp>
            <a:spAutoFit/>
          </a:bodyPr>
          <a:lstStyle/>
          <a:p>
            <a:pPr>
              <a:spcBef>
                <a:spcPct val="50000"/>
              </a:spcBef>
            </a:pPr>
            <a:r>
              <a:rPr lang="en-US" sz="2800"/>
              <a:t>Biology</a:t>
            </a:r>
          </a:p>
        </p:txBody>
      </p:sp>
      <p:sp>
        <p:nvSpPr>
          <p:cNvPr id="14" name="Text Box 28"/>
          <p:cNvSpPr txBox="1">
            <a:spLocks noChangeArrowheads="1"/>
          </p:cNvSpPr>
          <p:nvPr/>
        </p:nvSpPr>
        <p:spPr bwMode="auto">
          <a:xfrm>
            <a:off x="3581400" y="990600"/>
            <a:ext cx="1905000" cy="95410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800"/>
              <a:t>Genome sequence</a:t>
            </a:r>
          </a:p>
        </p:txBody>
      </p:sp>
      <p:sp>
        <p:nvSpPr>
          <p:cNvPr id="15" name="Text Box 29"/>
          <p:cNvSpPr txBox="1">
            <a:spLocks noChangeArrowheads="1"/>
          </p:cNvSpPr>
          <p:nvPr/>
        </p:nvSpPr>
        <p:spPr bwMode="auto">
          <a:xfrm>
            <a:off x="6553200" y="1143000"/>
            <a:ext cx="1905000" cy="52322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800" dirty="0"/>
              <a:t>DNA</a:t>
            </a:r>
          </a:p>
        </p:txBody>
      </p:sp>
      <p:sp>
        <p:nvSpPr>
          <p:cNvPr id="16" name="Text Box 30"/>
          <p:cNvSpPr txBox="1">
            <a:spLocks noChangeArrowheads="1"/>
          </p:cNvSpPr>
          <p:nvPr/>
        </p:nvSpPr>
        <p:spPr bwMode="auto">
          <a:xfrm>
            <a:off x="1066800" y="5959475"/>
            <a:ext cx="3200400" cy="95410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800"/>
              <a:t>Note: this is getting cheaper to do</a:t>
            </a:r>
          </a:p>
        </p:txBody>
      </p:sp>
      <p:sp>
        <p:nvSpPr>
          <p:cNvPr id="17" name="Text Box 31"/>
          <p:cNvSpPr txBox="1">
            <a:spLocks noChangeArrowheads="1"/>
          </p:cNvSpPr>
          <p:nvPr/>
        </p:nvSpPr>
        <p:spPr bwMode="auto">
          <a:xfrm>
            <a:off x="4648200" y="5943600"/>
            <a:ext cx="3200400" cy="95410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800"/>
              <a:t>Note: not everyone likes this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027"/>
          <p:cNvGrpSpPr>
            <a:grpSpLocks/>
          </p:cNvGrpSpPr>
          <p:nvPr/>
        </p:nvGrpSpPr>
        <p:grpSpPr bwMode="auto">
          <a:xfrm>
            <a:off x="6096000" y="2209800"/>
            <a:ext cx="1955800" cy="358775"/>
            <a:chOff x="3232" y="1392"/>
            <a:chExt cx="1232" cy="226"/>
          </a:xfrm>
        </p:grpSpPr>
        <p:sp>
          <p:nvSpPr>
            <p:cNvPr id="64" name="Rectangle 1028"/>
            <p:cNvSpPr>
              <a:spLocks noChangeArrowheads="1"/>
            </p:cNvSpPr>
            <p:nvPr/>
          </p:nvSpPr>
          <p:spPr bwMode="auto">
            <a:xfrm>
              <a:off x="3643" y="1392"/>
              <a:ext cx="411" cy="226"/>
            </a:xfrm>
            <a:prstGeom prst="rect">
              <a:avLst/>
            </a:prstGeom>
            <a:solidFill>
              <a:srgbClr val="000000"/>
            </a:solidFill>
            <a:ln w="9525">
              <a:solidFill>
                <a:srgbClr val="000000"/>
              </a:solidFill>
              <a:miter lim="800000"/>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5" name="Line 1029"/>
            <p:cNvSpPr>
              <a:spLocks noChangeShapeType="1"/>
            </p:cNvSpPr>
            <p:nvPr/>
          </p:nvSpPr>
          <p:spPr bwMode="auto">
            <a:xfrm>
              <a:off x="3232" y="1468"/>
              <a:ext cx="411" cy="0"/>
            </a:xfrm>
            <a:prstGeom prst="line">
              <a:avLst/>
            </a:prstGeom>
            <a:noFill/>
            <a:ln w="28575">
              <a:solidFill>
                <a:srgbClr val="000000"/>
              </a:solidFill>
              <a:round/>
              <a:headEnd/>
              <a:tailEnd type="triangle" w="med" len="me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6" name="Line 1030"/>
            <p:cNvSpPr>
              <a:spLocks noChangeShapeType="1"/>
            </p:cNvSpPr>
            <p:nvPr/>
          </p:nvSpPr>
          <p:spPr bwMode="auto">
            <a:xfrm>
              <a:off x="4054" y="1543"/>
              <a:ext cx="410" cy="0"/>
            </a:xfrm>
            <a:prstGeom prst="line">
              <a:avLst/>
            </a:prstGeom>
            <a:noFill/>
            <a:ln w="28575">
              <a:solidFill>
                <a:srgbClr val="000000"/>
              </a:solidFill>
              <a:round/>
              <a:headEnd/>
              <a:tailEnd type="triangle" w="med" len="me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3" name="Group 1031"/>
          <p:cNvGrpSpPr>
            <a:grpSpLocks/>
          </p:cNvGrpSpPr>
          <p:nvPr/>
        </p:nvGrpSpPr>
        <p:grpSpPr bwMode="auto">
          <a:xfrm>
            <a:off x="2667000" y="762000"/>
            <a:ext cx="6477000" cy="5257800"/>
            <a:chOff x="1056" y="480"/>
            <a:chExt cx="4080" cy="3312"/>
          </a:xfrm>
        </p:grpSpPr>
        <p:sp>
          <p:nvSpPr>
            <p:cNvPr id="40" name="Rectangle 1032"/>
            <p:cNvSpPr>
              <a:spLocks noChangeArrowheads="1"/>
            </p:cNvSpPr>
            <p:nvPr/>
          </p:nvSpPr>
          <p:spPr bwMode="auto">
            <a:xfrm>
              <a:off x="1138" y="555"/>
              <a:ext cx="3450" cy="226"/>
            </a:xfrm>
            <a:prstGeom prst="rect">
              <a:avLst/>
            </a:prstGeom>
            <a:solidFill>
              <a:srgbClr val="333399"/>
            </a:solidFill>
            <a:ln w="9525">
              <a:solidFill>
                <a:srgbClr val="333399"/>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107" charset="0"/>
                <a:ea typeface="ＭＳ Ｐゴシック" pitchFamily="-107" charset="-128"/>
                <a:cs typeface="ＭＳ Ｐゴシック" pitchFamily="-107" charset="-128"/>
              </a:endParaRPr>
            </a:p>
          </p:txBody>
        </p:sp>
        <p:sp>
          <p:nvSpPr>
            <p:cNvPr id="41" name="Rectangle 1033"/>
            <p:cNvSpPr>
              <a:spLocks noChangeArrowheads="1"/>
            </p:cNvSpPr>
            <p:nvPr/>
          </p:nvSpPr>
          <p:spPr bwMode="auto">
            <a:xfrm>
              <a:off x="1138" y="2211"/>
              <a:ext cx="3450" cy="301"/>
            </a:xfrm>
            <a:prstGeom prst="rect">
              <a:avLst/>
            </a:prstGeom>
            <a:solidFill>
              <a:srgbClr val="333399"/>
            </a:solidFill>
            <a:ln w="9525">
              <a:solidFill>
                <a:srgbClr val="333399"/>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107" charset="0"/>
                <a:ea typeface="ＭＳ Ｐゴシック" pitchFamily="-107" charset="-128"/>
                <a:cs typeface="ＭＳ Ｐゴシック" pitchFamily="-107" charset="-128"/>
              </a:endParaRPr>
            </a:p>
          </p:txBody>
        </p:sp>
        <p:sp>
          <p:nvSpPr>
            <p:cNvPr id="42" name="Text Box 1034"/>
            <p:cNvSpPr txBox="1">
              <a:spLocks noChangeArrowheads="1"/>
            </p:cNvSpPr>
            <p:nvPr/>
          </p:nvSpPr>
          <p:spPr bwMode="auto">
            <a:xfrm>
              <a:off x="1138" y="3370"/>
              <a:ext cx="1150"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PCR</a:t>
              </a:r>
              <a:endParaRPr kumimoji="0" lang="en-US" sz="1800" b="1" i="0" u="none" strike="noStrike" kern="0" cap="none" spc="0" normalizeH="0" baseline="0" noProof="0">
                <a:ln>
                  <a:noFill/>
                </a:ln>
                <a:solidFill>
                  <a:sysClr val="windowText" lastClr="000000"/>
                </a:solidFill>
                <a:effectLst/>
                <a:uLnTx/>
                <a:uFillTx/>
              </a:endParaRPr>
            </a:p>
          </p:txBody>
        </p:sp>
        <p:sp>
          <p:nvSpPr>
            <p:cNvPr id="43" name="Text Box 1035"/>
            <p:cNvSpPr txBox="1">
              <a:spLocks noChangeArrowheads="1"/>
            </p:cNvSpPr>
            <p:nvPr/>
          </p:nvSpPr>
          <p:spPr bwMode="auto">
            <a:xfrm>
              <a:off x="1728" y="2208"/>
              <a:ext cx="3244"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Genetic Engineering</a:t>
              </a:r>
              <a:endParaRPr kumimoji="0" lang="en-US" sz="1800" b="1" i="0" u="none" strike="noStrike" kern="0" cap="none" spc="0" normalizeH="0" baseline="0" noProof="0">
                <a:ln>
                  <a:noFill/>
                </a:ln>
                <a:solidFill>
                  <a:sysClr val="windowText" lastClr="000000"/>
                </a:solidFill>
                <a:effectLst/>
                <a:uLnTx/>
                <a:uFillTx/>
              </a:endParaRPr>
            </a:p>
          </p:txBody>
        </p:sp>
        <p:sp>
          <p:nvSpPr>
            <p:cNvPr id="44" name="Text Box 1036"/>
            <p:cNvSpPr txBox="1">
              <a:spLocks noChangeArrowheads="1"/>
            </p:cNvSpPr>
            <p:nvPr/>
          </p:nvSpPr>
          <p:spPr bwMode="auto">
            <a:xfrm>
              <a:off x="1795" y="480"/>
              <a:ext cx="2688"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Synthetic Biology</a:t>
              </a:r>
              <a:endParaRPr kumimoji="0" lang="en-US" sz="1800" b="1" i="0" u="none" strike="noStrike" kern="0" cap="none" spc="0" normalizeH="0" baseline="0" noProof="0">
                <a:ln>
                  <a:noFill/>
                </a:ln>
                <a:solidFill>
                  <a:sysClr val="windowText" lastClr="000000"/>
                </a:solidFill>
                <a:effectLst/>
                <a:uLnTx/>
                <a:uFillTx/>
              </a:endParaRPr>
            </a:p>
          </p:txBody>
        </p:sp>
        <p:sp>
          <p:nvSpPr>
            <p:cNvPr id="45" name="Rectangle 1037"/>
            <p:cNvSpPr>
              <a:spLocks noChangeArrowheads="1"/>
            </p:cNvSpPr>
            <p:nvPr/>
          </p:nvSpPr>
          <p:spPr bwMode="auto">
            <a:xfrm>
              <a:off x="1056" y="480"/>
              <a:ext cx="3614" cy="3312"/>
            </a:xfrm>
            <a:prstGeom prst="rect">
              <a:avLst/>
            </a:prstGeom>
            <a:noFill/>
            <a:ln w="28575">
              <a:solidFill>
                <a:srgbClr val="000000"/>
              </a:solidFill>
              <a:miter lim="800000"/>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7" name="Text Box 1043"/>
            <p:cNvSpPr txBox="1">
              <a:spLocks noChangeArrowheads="1"/>
            </p:cNvSpPr>
            <p:nvPr/>
          </p:nvSpPr>
          <p:spPr bwMode="auto">
            <a:xfrm>
              <a:off x="1138" y="2903"/>
              <a:ext cx="2053"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Sequencing</a:t>
              </a:r>
              <a:endParaRPr kumimoji="0" lang="en-US" sz="1800" b="1" i="0" u="none" strike="noStrike" kern="0" cap="none" spc="0" normalizeH="0" baseline="0" noProof="0">
                <a:ln>
                  <a:noFill/>
                </a:ln>
                <a:solidFill>
                  <a:sysClr val="windowText" lastClr="000000"/>
                </a:solidFill>
                <a:effectLst/>
                <a:uLnTx/>
                <a:uFillTx/>
              </a:endParaRPr>
            </a:p>
          </p:txBody>
        </p:sp>
        <p:sp>
          <p:nvSpPr>
            <p:cNvPr id="48" name="Text Box 1044"/>
            <p:cNvSpPr txBox="1">
              <a:spLocks noChangeArrowheads="1"/>
            </p:cNvSpPr>
            <p:nvPr/>
          </p:nvSpPr>
          <p:spPr bwMode="auto">
            <a:xfrm>
              <a:off x="1138" y="2512"/>
              <a:ext cx="2053"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rDNA</a:t>
              </a:r>
              <a:endParaRPr kumimoji="0" lang="en-US" sz="1800" b="1" i="0" u="none" strike="noStrike" kern="0" cap="none" spc="0" normalizeH="0" baseline="0" noProof="0">
                <a:ln>
                  <a:noFill/>
                </a:ln>
                <a:solidFill>
                  <a:sysClr val="windowText" lastClr="000000"/>
                </a:solidFill>
                <a:effectLst/>
                <a:uLnTx/>
                <a:uFillTx/>
              </a:endParaRPr>
            </a:p>
          </p:txBody>
        </p:sp>
        <p:pic>
          <p:nvPicPr>
            <p:cNvPr id="49" name="Picture 1045" descr="Picture 1"/>
            <p:cNvPicPr>
              <a:picLocks noChangeAspect="1" noChangeArrowheads="1"/>
            </p:cNvPicPr>
            <p:nvPr/>
          </p:nvPicPr>
          <p:blipFill>
            <a:blip r:embed="rId2"/>
            <a:srcRect/>
            <a:stretch>
              <a:fillRect/>
            </a:stretch>
          </p:blipFill>
          <p:spPr bwMode="auto">
            <a:xfrm>
              <a:off x="3456" y="2880"/>
              <a:ext cx="768" cy="459"/>
            </a:xfrm>
            <a:prstGeom prst="rect">
              <a:avLst/>
            </a:prstGeom>
            <a:noFill/>
            <a:ln w="9525">
              <a:noFill/>
              <a:miter lim="800000"/>
              <a:headEnd/>
              <a:tailEnd/>
            </a:ln>
          </p:spPr>
        </p:pic>
        <p:sp>
          <p:nvSpPr>
            <p:cNvPr id="51" name="Text Box 1051"/>
            <p:cNvSpPr txBox="1">
              <a:spLocks noChangeArrowheads="1"/>
            </p:cNvSpPr>
            <p:nvPr/>
          </p:nvSpPr>
          <p:spPr bwMode="auto">
            <a:xfrm>
              <a:off x="1138" y="1760"/>
              <a:ext cx="1971"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Synthesis</a:t>
              </a:r>
              <a:endParaRPr kumimoji="0" lang="en-US" sz="1800" b="1" i="0" u="none" strike="noStrike" kern="0" cap="none" spc="0" normalizeH="0" baseline="0" noProof="0">
                <a:ln>
                  <a:noFill/>
                </a:ln>
                <a:solidFill>
                  <a:sysClr val="windowText" lastClr="000000"/>
                </a:solidFill>
                <a:effectLst/>
                <a:uLnTx/>
                <a:uFillTx/>
              </a:endParaRPr>
            </a:p>
          </p:txBody>
        </p:sp>
        <p:sp>
          <p:nvSpPr>
            <p:cNvPr id="52" name="Text Box 1052"/>
            <p:cNvSpPr txBox="1">
              <a:spLocks noChangeArrowheads="1"/>
            </p:cNvSpPr>
            <p:nvPr/>
          </p:nvSpPr>
          <p:spPr bwMode="auto">
            <a:xfrm>
              <a:off x="1138" y="1322"/>
              <a:ext cx="2053"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Abstraction</a:t>
              </a:r>
              <a:endParaRPr kumimoji="0" lang="en-US" sz="1800" b="1" i="0" u="none" strike="noStrike" kern="0" cap="none" spc="0" normalizeH="0" baseline="0" noProof="0">
                <a:ln>
                  <a:noFill/>
                </a:ln>
                <a:solidFill>
                  <a:sysClr val="windowText" lastClr="000000"/>
                </a:solidFill>
                <a:effectLst/>
                <a:uLnTx/>
                <a:uFillTx/>
              </a:endParaRPr>
            </a:p>
          </p:txBody>
        </p:sp>
        <p:sp>
          <p:nvSpPr>
            <p:cNvPr id="53" name="Text Box 1053"/>
            <p:cNvSpPr txBox="1">
              <a:spLocks noChangeArrowheads="1"/>
            </p:cNvSpPr>
            <p:nvPr/>
          </p:nvSpPr>
          <p:spPr bwMode="auto">
            <a:xfrm>
              <a:off x="1138" y="932"/>
              <a:ext cx="2546"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Standardization</a:t>
              </a:r>
              <a:endParaRPr kumimoji="0" lang="en-US" sz="1800" b="1" i="0" u="none" strike="noStrike" kern="0" cap="none" spc="0" normalizeH="0" baseline="0" noProof="0">
                <a:ln>
                  <a:noFill/>
                </a:ln>
                <a:solidFill>
                  <a:sysClr val="windowText" lastClr="000000"/>
                </a:solidFill>
                <a:effectLst/>
                <a:uLnTx/>
                <a:uFillTx/>
              </a:endParaRPr>
            </a:p>
          </p:txBody>
        </p:sp>
        <p:sp>
          <p:nvSpPr>
            <p:cNvPr id="54" name="Text Box 1054"/>
            <p:cNvSpPr txBox="1">
              <a:spLocks noChangeArrowheads="1"/>
            </p:cNvSpPr>
            <p:nvPr/>
          </p:nvSpPr>
          <p:spPr bwMode="auto">
            <a:xfrm>
              <a:off x="3247" y="1776"/>
              <a:ext cx="1889" cy="288"/>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A+A+C+T+T…</a:t>
              </a:r>
            </a:p>
          </p:txBody>
        </p:sp>
        <p:pic>
          <p:nvPicPr>
            <p:cNvPr id="55" name="Picture 1055" descr="Picture 2"/>
            <p:cNvPicPr>
              <a:picLocks noChangeAspect="1" noChangeArrowheads="1"/>
            </p:cNvPicPr>
            <p:nvPr/>
          </p:nvPicPr>
          <p:blipFill>
            <a:blip r:embed="rId3"/>
            <a:srcRect/>
            <a:stretch>
              <a:fillRect/>
            </a:stretch>
          </p:blipFill>
          <p:spPr bwMode="auto">
            <a:xfrm>
              <a:off x="3216" y="960"/>
              <a:ext cx="1255" cy="336"/>
            </a:xfrm>
            <a:prstGeom prst="rect">
              <a:avLst/>
            </a:prstGeom>
            <a:noFill/>
            <a:ln w="9525">
              <a:noFill/>
              <a:miter lim="800000"/>
              <a:headEnd/>
              <a:tailEnd/>
            </a:ln>
          </p:spPr>
        </p:pic>
      </p:grpSp>
      <p:pic>
        <p:nvPicPr>
          <p:cNvPr id="67" name="Picture 1056" descr="img_0736"/>
          <p:cNvPicPr>
            <a:picLocks noChangeAspect="1" noChangeArrowheads="1"/>
          </p:cNvPicPr>
          <p:nvPr/>
        </p:nvPicPr>
        <p:blipFill>
          <a:blip r:embed="rId4"/>
          <a:srcRect/>
          <a:stretch>
            <a:fillRect/>
          </a:stretch>
        </p:blipFill>
        <p:spPr bwMode="auto">
          <a:xfrm>
            <a:off x="134938" y="4267200"/>
            <a:ext cx="1008062" cy="1524000"/>
          </a:xfrm>
          <a:prstGeom prst="rect">
            <a:avLst/>
          </a:prstGeom>
          <a:noFill/>
          <a:ln w="9525">
            <a:noFill/>
            <a:miter lim="800000"/>
            <a:headEnd/>
            <a:tailEnd/>
          </a:ln>
        </p:spPr>
      </p:pic>
      <p:pic>
        <p:nvPicPr>
          <p:cNvPr id="68" name="Picture 1057" descr="leaf_1_bg_010503"/>
          <p:cNvPicPr>
            <a:picLocks noChangeAspect="1" noChangeArrowheads="1"/>
          </p:cNvPicPr>
          <p:nvPr/>
        </p:nvPicPr>
        <p:blipFill>
          <a:blip r:embed="rId5"/>
          <a:srcRect/>
          <a:stretch>
            <a:fillRect/>
          </a:stretch>
        </p:blipFill>
        <p:spPr bwMode="auto">
          <a:xfrm>
            <a:off x="1219200" y="4819650"/>
            <a:ext cx="1295400" cy="971550"/>
          </a:xfrm>
          <a:prstGeom prst="rect">
            <a:avLst/>
          </a:prstGeom>
          <a:noFill/>
          <a:ln w="9525">
            <a:noFill/>
            <a:miter lim="800000"/>
            <a:headEnd/>
            <a:tailEnd/>
          </a:ln>
        </p:spPr>
      </p:pic>
      <p:pic>
        <p:nvPicPr>
          <p:cNvPr id="70" name="Picture 1058" descr="Picture 1"/>
          <p:cNvPicPr>
            <a:picLocks noChangeAspect="1" noChangeArrowheads="1"/>
          </p:cNvPicPr>
          <p:nvPr/>
        </p:nvPicPr>
        <p:blipFill>
          <a:blip r:embed="rId6"/>
          <a:srcRect/>
          <a:stretch>
            <a:fillRect/>
          </a:stretch>
        </p:blipFill>
        <p:spPr bwMode="auto">
          <a:xfrm>
            <a:off x="304800" y="914400"/>
            <a:ext cx="2070100" cy="2895600"/>
          </a:xfrm>
          <a:prstGeom prst="rect">
            <a:avLst/>
          </a:prstGeom>
          <a:noFill/>
          <a:ln w="9525">
            <a:noFill/>
            <a:miter lim="800000"/>
            <a:headEnd/>
            <a:tailEnd/>
          </a:ln>
        </p:spPr>
      </p:pic>
      <p:sp>
        <p:nvSpPr>
          <p:cNvPr id="71" name="Rectangle 1059"/>
          <p:cNvSpPr>
            <a:spLocks noChangeArrowheads="1"/>
          </p:cNvSpPr>
          <p:nvPr/>
        </p:nvSpPr>
        <p:spPr bwMode="auto">
          <a:xfrm>
            <a:off x="152400" y="1981200"/>
            <a:ext cx="457200" cy="1828800"/>
          </a:xfrm>
          <a:prstGeom prst="rect">
            <a:avLst/>
          </a:prstGeom>
          <a:solidFill>
            <a:srgbClr val="FFFFFF"/>
          </a:solidFill>
          <a:ln w="9525">
            <a:noFill/>
            <a:miter lim="800000"/>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4" name="Group 9"/>
          <p:cNvGrpSpPr>
            <a:grpSpLocks/>
          </p:cNvGrpSpPr>
          <p:nvPr/>
        </p:nvGrpSpPr>
        <p:grpSpPr bwMode="auto">
          <a:xfrm>
            <a:off x="5699125" y="5562600"/>
            <a:ext cx="2606675" cy="228600"/>
            <a:chOff x="1680" y="2640"/>
            <a:chExt cx="960" cy="144"/>
          </a:xfrm>
        </p:grpSpPr>
        <p:sp>
          <p:nvSpPr>
            <p:cNvPr id="73" name="Line 10"/>
            <p:cNvSpPr>
              <a:spLocks noChangeShapeType="1"/>
            </p:cNvSpPr>
            <p:nvPr/>
          </p:nvSpPr>
          <p:spPr bwMode="auto">
            <a:xfrm>
              <a:off x="1776" y="2688"/>
              <a:ext cx="768" cy="0"/>
            </a:xfrm>
            <a:prstGeom prst="line">
              <a:avLst/>
            </a:prstGeom>
            <a:noFill/>
            <a:ln w="38100">
              <a:solidFill>
                <a:srgbClr val="333399"/>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4" name="Line 11"/>
            <p:cNvSpPr>
              <a:spLocks noChangeShapeType="1"/>
            </p:cNvSpPr>
            <p:nvPr/>
          </p:nvSpPr>
          <p:spPr bwMode="auto">
            <a:xfrm>
              <a:off x="1776" y="2736"/>
              <a:ext cx="768" cy="0"/>
            </a:xfrm>
            <a:prstGeom prst="line">
              <a:avLst/>
            </a:prstGeom>
            <a:noFill/>
            <a:ln w="38100">
              <a:solidFill>
                <a:srgbClr val="333399"/>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5" name="Line 12"/>
            <p:cNvSpPr>
              <a:spLocks noChangeShapeType="1"/>
            </p:cNvSpPr>
            <p:nvPr/>
          </p:nvSpPr>
          <p:spPr bwMode="auto">
            <a:xfrm>
              <a:off x="1680" y="2640"/>
              <a:ext cx="240" cy="0"/>
            </a:xfrm>
            <a:prstGeom prst="line">
              <a:avLst/>
            </a:prstGeom>
            <a:noFill/>
            <a:ln w="28575">
              <a:solidFill>
                <a:srgbClr val="000000"/>
              </a:solidFill>
              <a:round/>
              <a:headEnd/>
              <a:tailEnd type="triangle" w="med" len="me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6" name="Line 13"/>
            <p:cNvSpPr>
              <a:spLocks noChangeShapeType="1"/>
            </p:cNvSpPr>
            <p:nvPr/>
          </p:nvSpPr>
          <p:spPr bwMode="auto">
            <a:xfrm flipH="1">
              <a:off x="2400" y="2784"/>
              <a:ext cx="240" cy="0"/>
            </a:xfrm>
            <a:prstGeom prst="line">
              <a:avLst/>
            </a:prstGeom>
            <a:noFill/>
            <a:ln w="28575">
              <a:solidFill>
                <a:srgbClr val="000000"/>
              </a:solidFill>
              <a:round/>
              <a:headEnd/>
              <a:tailEnd type="triangle" w="med" len="me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5" name="Group 17"/>
          <p:cNvGrpSpPr>
            <a:grpSpLocks/>
          </p:cNvGrpSpPr>
          <p:nvPr/>
        </p:nvGrpSpPr>
        <p:grpSpPr bwMode="auto">
          <a:xfrm>
            <a:off x="6045200" y="4267200"/>
            <a:ext cx="1955800" cy="76200"/>
            <a:chOff x="1776" y="2160"/>
            <a:chExt cx="720" cy="48"/>
          </a:xfrm>
        </p:grpSpPr>
        <p:sp>
          <p:nvSpPr>
            <p:cNvPr id="78" name="Line 18"/>
            <p:cNvSpPr>
              <a:spLocks noChangeShapeType="1"/>
            </p:cNvSpPr>
            <p:nvPr/>
          </p:nvSpPr>
          <p:spPr bwMode="auto">
            <a:xfrm>
              <a:off x="1776" y="2160"/>
              <a:ext cx="432" cy="0"/>
            </a:xfrm>
            <a:prstGeom prst="line">
              <a:avLst/>
            </a:prstGeom>
            <a:noFill/>
            <a:ln w="38100">
              <a:solidFill>
                <a:srgbClr val="333399"/>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9" name="Line 19"/>
            <p:cNvSpPr>
              <a:spLocks noChangeShapeType="1"/>
            </p:cNvSpPr>
            <p:nvPr/>
          </p:nvSpPr>
          <p:spPr bwMode="auto">
            <a:xfrm>
              <a:off x="1776" y="2208"/>
              <a:ext cx="240" cy="0"/>
            </a:xfrm>
            <a:prstGeom prst="line">
              <a:avLst/>
            </a:prstGeom>
            <a:noFill/>
            <a:ln w="38100">
              <a:solidFill>
                <a:srgbClr val="333399"/>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0" name="Line 20"/>
            <p:cNvSpPr>
              <a:spLocks noChangeShapeType="1"/>
            </p:cNvSpPr>
            <p:nvPr/>
          </p:nvSpPr>
          <p:spPr bwMode="auto">
            <a:xfrm>
              <a:off x="2064" y="2208"/>
              <a:ext cx="432" cy="0"/>
            </a:xfrm>
            <a:prstGeom prst="line">
              <a:avLst/>
            </a:prstGeom>
            <a:noFill/>
            <a:ln w="38100">
              <a:solidFill>
                <a:srgbClr val="D20206"/>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1" name="Line 21"/>
            <p:cNvSpPr>
              <a:spLocks noChangeShapeType="1"/>
            </p:cNvSpPr>
            <p:nvPr/>
          </p:nvSpPr>
          <p:spPr bwMode="auto">
            <a:xfrm>
              <a:off x="2256" y="2160"/>
              <a:ext cx="240" cy="0"/>
            </a:xfrm>
            <a:prstGeom prst="line">
              <a:avLst/>
            </a:prstGeom>
            <a:noFill/>
            <a:ln w="38100">
              <a:solidFill>
                <a:srgbClr val="D20206"/>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3"/>
          <p:cNvSpPr txBox="1">
            <a:spLocks/>
          </p:cNvSpPr>
          <p:nvPr/>
        </p:nvSpPr>
        <p:spPr>
          <a:xfrm>
            <a:off x="5020056" y="228539"/>
            <a:ext cx="3285744" cy="978408"/>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accent1"/>
                </a:solidFill>
                <a:effectLst/>
                <a:uLnTx/>
                <a:uFillTx/>
                <a:latin typeface="+mj-lt"/>
                <a:ea typeface="+mj-ea"/>
                <a:cs typeface="+mj-cs"/>
              </a:rPr>
              <a:t/>
            </a:r>
            <a:br>
              <a:rPr kumimoji="0" lang="en-US" sz="3600" b="0" i="0" u="none" strike="noStrike" kern="1200" cap="none" spc="0" normalizeH="0" baseline="0" noProof="0" smtClean="0">
                <a:ln>
                  <a:noFill/>
                </a:ln>
                <a:solidFill>
                  <a:schemeClr val="accent1"/>
                </a:solidFill>
                <a:effectLst/>
                <a:uLnTx/>
                <a:uFillTx/>
                <a:latin typeface="+mj-lt"/>
                <a:ea typeface="+mj-ea"/>
                <a:cs typeface="+mj-cs"/>
              </a:rPr>
            </a:br>
            <a:r>
              <a:rPr kumimoji="0" lang="en-US" sz="3200" b="1" i="0" u="none" strike="noStrike" kern="1200" cap="none" spc="0" normalizeH="0" baseline="0" noProof="0" smtClean="0">
                <a:ln>
                  <a:noFill/>
                </a:ln>
                <a:solidFill>
                  <a:srgbClr val="B7DEE8"/>
                </a:solidFill>
                <a:effectLst/>
                <a:uLnTx/>
                <a:uFillTx/>
                <a:latin typeface="+mj-lt"/>
                <a:ea typeface="+mj-ea"/>
                <a:cs typeface="+mj-cs"/>
              </a:rPr>
              <a:t>FIRST Robotics Competition</a:t>
            </a:r>
            <a:endParaRPr kumimoji="0" lang="en-US" sz="3200" b="1" i="0" u="none" strike="noStrike" kern="1200" cap="none" spc="0" normalizeH="0" baseline="0" noProof="0" dirty="0">
              <a:ln>
                <a:noFill/>
              </a:ln>
              <a:solidFill>
                <a:srgbClr val="B7DEE8"/>
              </a:solidFill>
              <a:effectLst/>
              <a:uLnTx/>
              <a:uFillTx/>
              <a:latin typeface="+mj-lt"/>
              <a:ea typeface="+mj-ea"/>
              <a:cs typeface="+mj-cs"/>
            </a:endParaRPr>
          </a:p>
        </p:txBody>
      </p:sp>
      <p:pic>
        <p:nvPicPr>
          <p:cNvPr id="3" name="Content Placeholder 28" descr="Picture 2.png"/>
          <p:cNvPicPr>
            <a:picLocks noChangeAspect="1"/>
          </p:cNvPicPr>
          <p:nvPr/>
        </p:nvPicPr>
        <p:blipFill>
          <a:blip r:embed="rId2"/>
          <a:srcRect t="-3799" b="-3799"/>
          <a:stretch>
            <a:fillRect/>
          </a:stretch>
        </p:blipFill>
        <p:spPr>
          <a:xfrm>
            <a:off x="3429000" y="152400"/>
            <a:ext cx="1385378" cy="1066739"/>
          </a:xfrm>
          <a:prstGeom prst="rect">
            <a:avLst/>
          </a:prstGeom>
        </p:spPr>
      </p:pic>
      <p:pic>
        <p:nvPicPr>
          <p:cNvPr id="4" name="Picture 3" descr="Picture 6.png"/>
          <p:cNvPicPr>
            <a:picLocks noChangeAspect="1"/>
          </p:cNvPicPr>
          <p:nvPr/>
        </p:nvPicPr>
        <p:blipFill>
          <a:blip r:embed="rId3"/>
          <a:stretch>
            <a:fillRect/>
          </a:stretch>
        </p:blipFill>
        <p:spPr>
          <a:xfrm>
            <a:off x="0" y="1544205"/>
            <a:ext cx="9144000" cy="3769468"/>
          </a:xfrm>
          <a:prstGeom prst="rect">
            <a:avLst/>
          </a:prstGeom>
        </p:spPr>
      </p:pic>
      <p:sp>
        <p:nvSpPr>
          <p:cNvPr id="5" name="TextBox 4"/>
          <p:cNvSpPr txBox="1"/>
          <p:nvPr/>
        </p:nvSpPr>
        <p:spPr>
          <a:xfrm>
            <a:off x="76200" y="5212079"/>
            <a:ext cx="9144000" cy="1569660"/>
          </a:xfrm>
          <a:prstGeom prst="rect">
            <a:avLst/>
          </a:prstGeom>
          <a:noFill/>
        </p:spPr>
        <p:txBody>
          <a:bodyPr wrap="square" rtlCol="0">
            <a:spAutoFit/>
          </a:bodyPr>
          <a:lstStyle/>
          <a:p>
            <a:pPr algn="ctr"/>
            <a:r>
              <a:rPr lang="en-US" sz="2400" dirty="0"/>
              <a:t>352 </a:t>
            </a:r>
            <a:r>
              <a:rPr lang="en-US" sz="2400" dirty="0" smtClean="0"/>
              <a:t>teams</a:t>
            </a:r>
            <a:r>
              <a:rPr lang="en-US" sz="2400" dirty="0"/>
              <a:t>/</a:t>
            </a:r>
            <a:r>
              <a:rPr lang="en-US" sz="2400" dirty="0" smtClean="0"/>
              <a:t>8,800 </a:t>
            </a:r>
            <a:r>
              <a:rPr lang="en-US" sz="2400" dirty="0"/>
              <a:t>high-school </a:t>
            </a:r>
            <a:r>
              <a:rPr lang="en-US" sz="2400" dirty="0" smtClean="0"/>
              <a:t>students/</a:t>
            </a:r>
            <a:r>
              <a:rPr lang="en-US" sz="2400" dirty="0"/>
              <a:t>f</a:t>
            </a:r>
            <a:r>
              <a:rPr lang="en-US" sz="2400" dirty="0" smtClean="0"/>
              <a:t>rom </a:t>
            </a:r>
            <a:r>
              <a:rPr lang="en-US" sz="2400" dirty="0"/>
              <a:t>five </a:t>
            </a:r>
            <a:r>
              <a:rPr lang="en-US" sz="2400" dirty="0" smtClean="0"/>
              <a:t>countries</a:t>
            </a:r>
          </a:p>
          <a:p>
            <a:pPr algn="ctr"/>
            <a:endParaRPr lang="en-US" sz="2400" dirty="0" smtClean="0"/>
          </a:p>
          <a:p>
            <a:r>
              <a:rPr lang="en-US" sz="2400" dirty="0" smtClean="0"/>
              <a:t>■Robots </a:t>
            </a:r>
            <a:r>
              <a:rPr lang="en-US" sz="2400" dirty="0"/>
              <a:t>are built in six weeks from a common kit of parts provided</a:t>
            </a:r>
          </a:p>
          <a:p>
            <a:r>
              <a:rPr lang="en-US" sz="2400" dirty="0"/>
              <a:t>by </a:t>
            </a:r>
            <a:r>
              <a:rPr lang="en-US" sz="2400" i="1" dirty="0"/>
              <a:t>FIRST and weigh up to 150 lbs</a:t>
            </a:r>
            <a:r>
              <a:rPr lang="en-US" sz="2400" i="1" dirty="0" smtClean="0"/>
              <a:t>.</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Content Placeholder 19" descr="distribution.pdf"/>
          <p:cNvPicPr>
            <a:picLocks noChangeAspect="1"/>
          </p:cNvPicPr>
          <p:nvPr/>
        </p:nvPicPr>
        <mc:AlternateContent>
          <mc:Choice xmlns:ma="http://schemas.microsoft.com/office/mac/drawingml/2008/main" Requires="ma">
            <p:blipFill>
              <a:blip r:embed="rId2"/>
              <a:srcRect t="-52139" b="-52139"/>
              <a:stretch>
                <a:fillRect/>
              </a:stretch>
            </p:blipFill>
          </mc:Choice>
          <mc:Fallback>
            <p:blipFill>
              <a:blip r:embed="rId3"/>
              <a:srcRect t="-52139" b="-52139"/>
              <a:stretch>
                <a:fillRect/>
              </a:stretch>
            </p:blipFill>
          </mc:Fallback>
        </mc:AlternateContent>
        <p:spPr>
          <a:xfrm>
            <a:off x="3019377" y="1743133"/>
            <a:ext cx="5920641" cy="4558885"/>
          </a:xfrm>
          <a:prstGeom prst="rect">
            <a:avLst/>
          </a:prstGeom>
        </p:spPr>
      </p:pic>
      <p:sp>
        <p:nvSpPr>
          <p:cNvPr id="3" name="Text Placeholder 17"/>
          <p:cNvSpPr txBox="1">
            <a:spLocks/>
          </p:cNvSpPr>
          <p:nvPr/>
        </p:nvSpPr>
        <p:spPr>
          <a:xfrm>
            <a:off x="167838" y="1730018"/>
            <a:ext cx="2468880" cy="4572000"/>
          </a:xfrm>
          <a:prstGeom prst="rect">
            <a:avLst/>
          </a:prstGeom>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600" b="0" i="1"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2600" b="0" i="1" u="none" strike="noStrike" kern="1200" cap="none" spc="0" normalizeH="0" baseline="0" noProof="0" smtClean="0">
                <a:ln>
                  <a:noFill/>
                </a:ln>
                <a:solidFill>
                  <a:schemeClr val="tx1"/>
                </a:solidFill>
                <a:effectLst/>
                <a:uLnTx/>
                <a:uFillTx/>
                <a:latin typeface="+mn-lt"/>
                <a:ea typeface="+mn-ea"/>
                <a:cs typeface="+mn-cs"/>
              </a:rPr>
              <a:t>“Can simple biological systems be built from standard, interchangeable parts and operate in living cells?”</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descr="iGEM.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600200" y="152400"/>
            <a:ext cx="5992026" cy="1066800"/>
          </a:xfrm>
          <a:prstGeom prst="rect">
            <a:avLst/>
          </a:prstGeom>
        </p:spPr>
      </p:pic>
      <p:sp>
        <p:nvSpPr>
          <p:cNvPr id="5" name="TextBox 4"/>
          <p:cNvSpPr txBox="1"/>
          <p:nvPr/>
        </p:nvSpPr>
        <p:spPr>
          <a:xfrm>
            <a:off x="3019377" y="1743133"/>
            <a:ext cx="5920641" cy="954107"/>
          </a:xfrm>
          <a:prstGeom prst="rect">
            <a:avLst/>
          </a:prstGeom>
          <a:noFill/>
        </p:spPr>
        <p:txBody>
          <a:bodyPr wrap="square" rtlCol="0">
            <a:spAutoFit/>
          </a:bodyPr>
          <a:lstStyle/>
          <a:p>
            <a:pPr algn="ctr"/>
            <a:r>
              <a:rPr lang="en-US" sz="2800" b="1" u="sng" dirty="0"/>
              <a:t>i</a:t>
            </a:r>
            <a:r>
              <a:rPr lang="en-US" sz="2800" b="1" dirty="0" smtClean="0"/>
              <a:t>nternational </a:t>
            </a:r>
            <a:r>
              <a:rPr lang="en-US" sz="2800" b="1" u="sng" dirty="0" smtClean="0"/>
              <a:t>G</a:t>
            </a:r>
            <a:r>
              <a:rPr lang="en-US" sz="2800" b="1" dirty="0" smtClean="0"/>
              <a:t>enetically </a:t>
            </a:r>
            <a:r>
              <a:rPr lang="en-US" sz="2800" b="1" u="sng" dirty="0" smtClean="0"/>
              <a:t>E</a:t>
            </a:r>
            <a:r>
              <a:rPr lang="en-US" sz="2800" b="1" dirty="0" smtClean="0"/>
              <a:t>ngineered </a:t>
            </a:r>
            <a:r>
              <a:rPr lang="en-US" sz="2800" b="1" u="sng" dirty="0" smtClean="0"/>
              <a:t>M</a:t>
            </a:r>
            <a:r>
              <a:rPr lang="en-US" sz="2800" b="1" dirty="0" smtClean="0"/>
              <a:t>achines competition</a:t>
            </a:r>
            <a:endParaRPr lang="en-US" sz="2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027"/>
          <p:cNvGrpSpPr>
            <a:grpSpLocks/>
          </p:cNvGrpSpPr>
          <p:nvPr/>
        </p:nvGrpSpPr>
        <p:grpSpPr bwMode="auto">
          <a:xfrm>
            <a:off x="6096000" y="2209800"/>
            <a:ext cx="1955800" cy="358775"/>
            <a:chOff x="3232" y="1392"/>
            <a:chExt cx="1232" cy="226"/>
          </a:xfrm>
        </p:grpSpPr>
        <p:sp>
          <p:nvSpPr>
            <p:cNvPr id="64" name="Rectangle 1028"/>
            <p:cNvSpPr>
              <a:spLocks noChangeArrowheads="1"/>
            </p:cNvSpPr>
            <p:nvPr/>
          </p:nvSpPr>
          <p:spPr bwMode="auto">
            <a:xfrm>
              <a:off x="3643" y="1392"/>
              <a:ext cx="411" cy="226"/>
            </a:xfrm>
            <a:prstGeom prst="rect">
              <a:avLst/>
            </a:prstGeom>
            <a:solidFill>
              <a:srgbClr val="000000"/>
            </a:solidFill>
            <a:ln w="9525">
              <a:solidFill>
                <a:srgbClr val="000000"/>
              </a:solidFill>
              <a:miter lim="800000"/>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5" name="Line 1029"/>
            <p:cNvSpPr>
              <a:spLocks noChangeShapeType="1"/>
            </p:cNvSpPr>
            <p:nvPr/>
          </p:nvSpPr>
          <p:spPr bwMode="auto">
            <a:xfrm>
              <a:off x="3232" y="1468"/>
              <a:ext cx="411" cy="0"/>
            </a:xfrm>
            <a:prstGeom prst="line">
              <a:avLst/>
            </a:prstGeom>
            <a:noFill/>
            <a:ln w="28575">
              <a:solidFill>
                <a:srgbClr val="000000"/>
              </a:solidFill>
              <a:round/>
              <a:headEnd/>
              <a:tailEnd type="triangle" w="med" len="me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6" name="Line 1030"/>
            <p:cNvSpPr>
              <a:spLocks noChangeShapeType="1"/>
            </p:cNvSpPr>
            <p:nvPr/>
          </p:nvSpPr>
          <p:spPr bwMode="auto">
            <a:xfrm>
              <a:off x="4054" y="1543"/>
              <a:ext cx="410" cy="0"/>
            </a:xfrm>
            <a:prstGeom prst="line">
              <a:avLst/>
            </a:prstGeom>
            <a:noFill/>
            <a:ln w="28575">
              <a:solidFill>
                <a:srgbClr val="000000"/>
              </a:solidFill>
              <a:round/>
              <a:headEnd/>
              <a:tailEnd type="triangle" w="med" len="me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3" name="Group 1031"/>
          <p:cNvGrpSpPr>
            <a:grpSpLocks/>
          </p:cNvGrpSpPr>
          <p:nvPr/>
        </p:nvGrpSpPr>
        <p:grpSpPr bwMode="auto">
          <a:xfrm>
            <a:off x="2667000" y="762000"/>
            <a:ext cx="6477000" cy="5257800"/>
            <a:chOff x="1056" y="480"/>
            <a:chExt cx="4080" cy="3312"/>
          </a:xfrm>
        </p:grpSpPr>
        <p:sp>
          <p:nvSpPr>
            <p:cNvPr id="40" name="Rectangle 1032"/>
            <p:cNvSpPr>
              <a:spLocks noChangeArrowheads="1"/>
            </p:cNvSpPr>
            <p:nvPr/>
          </p:nvSpPr>
          <p:spPr bwMode="auto">
            <a:xfrm>
              <a:off x="1138" y="555"/>
              <a:ext cx="3450" cy="226"/>
            </a:xfrm>
            <a:prstGeom prst="rect">
              <a:avLst/>
            </a:prstGeom>
            <a:solidFill>
              <a:srgbClr val="333399"/>
            </a:solidFill>
            <a:ln w="9525">
              <a:solidFill>
                <a:srgbClr val="333399"/>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107" charset="0"/>
                <a:ea typeface="ＭＳ Ｐゴシック" pitchFamily="-107" charset="-128"/>
                <a:cs typeface="ＭＳ Ｐゴシック" pitchFamily="-107" charset="-128"/>
              </a:endParaRPr>
            </a:p>
          </p:txBody>
        </p:sp>
        <p:sp>
          <p:nvSpPr>
            <p:cNvPr id="41" name="Rectangle 1033"/>
            <p:cNvSpPr>
              <a:spLocks noChangeArrowheads="1"/>
            </p:cNvSpPr>
            <p:nvPr/>
          </p:nvSpPr>
          <p:spPr bwMode="auto">
            <a:xfrm>
              <a:off x="1138" y="2211"/>
              <a:ext cx="3450" cy="301"/>
            </a:xfrm>
            <a:prstGeom prst="rect">
              <a:avLst/>
            </a:prstGeom>
            <a:solidFill>
              <a:srgbClr val="333399"/>
            </a:solidFill>
            <a:ln w="9525">
              <a:solidFill>
                <a:srgbClr val="333399"/>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107" charset="0"/>
                <a:ea typeface="ＭＳ Ｐゴシック" pitchFamily="-107" charset="-128"/>
                <a:cs typeface="ＭＳ Ｐゴシック" pitchFamily="-107" charset="-128"/>
              </a:endParaRPr>
            </a:p>
          </p:txBody>
        </p:sp>
        <p:sp>
          <p:nvSpPr>
            <p:cNvPr id="42" name="Text Box 1034"/>
            <p:cNvSpPr txBox="1">
              <a:spLocks noChangeArrowheads="1"/>
            </p:cNvSpPr>
            <p:nvPr/>
          </p:nvSpPr>
          <p:spPr bwMode="auto">
            <a:xfrm>
              <a:off x="1138" y="3370"/>
              <a:ext cx="1150"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PCR</a:t>
              </a:r>
              <a:endParaRPr kumimoji="0" lang="en-US" sz="1800" b="1" i="0" u="none" strike="noStrike" kern="0" cap="none" spc="0" normalizeH="0" baseline="0" noProof="0">
                <a:ln>
                  <a:noFill/>
                </a:ln>
                <a:solidFill>
                  <a:sysClr val="windowText" lastClr="000000"/>
                </a:solidFill>
                <a:effectLst/>
                <a:uLnTx/>
                <a:uFillTx/>
              </a:endParaRPr>
            </a:p>
          </p:txBody>
        </p:sp>
        <p:sp>
          <p:nvSpPr>
            <p:cNvPr id="43" name="Text Box 1035"/>
            <p:cNvSpPr txBox="1">
              <a:spLocks noChangeArrowheads="1"/>
            </p:cNvSpPr>
            <p:nvPr/>
          </p:nvSpPr>
          <p:spPr bwMode="auto">
            <a:xfrm>
              <a:off x="1728" y="2208"/>
              <a:ext cx="3244"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Genetic Engineering</a:t>
              </a:r>
              <a:endParaRPr kumimoji="0" lang="en-US" sz="1800" b="1" i="0" u="none" strike="noStrike" kern="0" cap="none" spc="0" normalizeH="0" baseline="0" noProof="0">
                <a:ln>
                  <a:noFill/>
                </a:ln>
                <a:solidFill>
                  <a:sysClr val="windowText" lastClr="000000"/>
                </a:solidFill>
                <a:effectLst/>
                <a:uLnTx/>
                <a:uFillTx/>
              </a:endParaRPr>
            </a:p>
          </p:txBody>
        </p:sp>
        <p:sp>
          <p:nvSpPr>
            <p:cNvPr id="44" name="Text Box 1036"/>
            <p:cNvSpPr txBox="1">
              <a:spLocks noChangeArrowheads="1"/>
            </p:cNvSpPr>
            <p:nvPr/>
          </p:nvSpPr>
          <p:spPr bwMode="auto">
            <a:xfrm>
              <a:off x="1795" y="480"/>
              <a:ext cx="2688"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Synthetic Biology</a:t>
              </a:r>
              <a:endParaRPr kumimoji="0" lang="en-US" sz="1800" b="1" i="0" u="none" strike="noStrike" kern="0" cap="none" spc="0" normalizeH="0" baseline="0" noProof="0">
                <a:ln>
                  <a:noFill/>
                </a:ln>
                <a:solidFill>
                  <a:sysClr val="windowText" lastClr="000000"/>
                </a:solidFill>
                <a:effectLst/>
                <a:uLnTx/>
                <a:uFillTx/>
              </a:endParaRPr>
            </a:p>
          </p:txBody>
        </p:sp>
        <p:sp>
          <p:nvSpPr>
            <p:cNvPr id="45" name="Rectangle 1037"/>
            <p:cNvSpPr>
              <a:spLocks noChangeArrowheads="1"/>
            </p:cNvSpPr>
            <p:nvPr/>
          </p:nvSpPr>
          <p:spPr bwMode="auto">
            <a:xfrm>
              <a:off x="1056" y="480"/>
              <a:ext cx="3614" cy="3312"/>
            </a:xfrm>
            <a:prstGeom prst="rect">
              <a:avLst/>
            </a:prstGeom>
            <a:noFill/>
            <a:ln w="28575">
              <a:solidFill>
                <a:srgbClr val="000000"/>
              </a:solidFill>
              <a:miter lim="800000"/>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7" name="Text Box 1043"/>
            <p:cNvSpPr txBox="1">
              <a:spLocks noChangeArrowheads="1"/>
            </p:cNvSpPr>
            <p:nvPr/>
          </p:nvSpPr>
          <p:spPr bwMode="auto">
            <a:xfrm>
              <a:off x="1138" y="2903"/>
              <a:ext cx="2053"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Sequencing</a:t>
              </a:r>
              <a:endParaRPr kumimoji="0" lang="en-US" sz="1800" b="1" i="0" u="none" strike="noStrike" kern="0" cap="none" spc="0" normalizeH="0" baseline="0" noProof="0">
                <a:ln>
                  <a:noFill/>
                </a:ln>
                <a:solidFill>
                  <a:sysClr val="windowText" lastClr="000000"/>
                </a:solidFill>
                <a:effectLst/>
                <a:uLnTx/>
                <a:uFillTx/>
              </a:endParaRPr>
            </a:p>
          </p:txBody>
        </p:sp>
        <p:sp>
          <p:nvSpPr>
            <p:cNvPr id="48" name="Text Box 1044"/>
            <p:cNvSpPr txBox="1">
              <a:spLocks noChangeArrowheads="1"/>
            </p:cNvSpPr>
            <p:nvPr/>
          </p:nvSpPr>
          <p:spPr bwMode="auto">
            <a:xfrm>
              <a:off x="1138" y="2512"/>
              <a:ext cx="2053"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rDNA</a:t>
              </a:r>
              <a:endParaRPr kumimoji="0" lang="en-US" sz="1800" b="1" i="0" u="none" strike="noStrike" kern="0" cap="none" spc="0" normalizeH="0" baseline="0" noProof="0">
                <a:ln>
                  <a:noFill/>
                </a:ln>
                <a:solidFill>
                  <a:sysClr val="windowText" lastClr="000000"/>
                </a:solidFill>
                <a:effectLst/>
                <a:uLnTx/>
                <a:uFillTx/>
              </a:endParaRPr>
            </a:p>
          </p:txBody>
        </p:sp>
        <p:pic>
          <p:nvPicPr>
            <p:cNvPr id="49" name="Picture 1045" descr="Picture 1"/>
            <p:cNvPicPr>
              <a:picLocks noChangeAspect="1" noChangeArrowheads="1"/>
            </p:cNvPicPr>
            <p:nvPr/>
          </p:nvPicPr>
          <p:blipFill>
            <a:blip r:embed="rId2"/>
            <a:srcRect/>
            <a:stretch>
              <a:fillRect/>
            </a:stretch>
          </p:blipFill>
          <p:spPr bwMode="auto">
            <a:xfrm>
              <a:off x="3456" y="2880"/>
              <a:ext cx="768" cy="459"/>
            </a:xfrm>
            <a:prstGeom prst="rect">
              <a:avLst/>
            </a:prstGeom>
            <a:noFill/>
            <a:ln w="9525">
              <a:noFill/>
              <a:miter lim="800000"/>
              <a:headEnd/>
              <a:tailEnd/>
            </a:ln>
          </p:spPr>
        </p:pic>
        <p:sp>
          <p:nvSpPr>
            <p:cNvPr id="51" name="Text Box 1051"/>
            <p:cNvSpPr txBox="1">
              <a:spLocks noChangeArrowheads="1"/>
            </p:cNvSpPr>
            <p:nvPr/>
          </p:nvSpPr>
          <p:spPr bwMode="auto">
            <a:xfrm>
              <a:off x="1138" y="1760"/>
              <a:ext cx="1971"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Synthesis</a:t>
              </a:r>
              <a:endParaRPr kumimoji="0" lang="en-US" sz="1800" b="1" i="0" u="none" strike="noStrike" kern="0" cap="none" spc="0" normalizeH="0" baseline="0" noProof="0">
                <a:ln>
                  <a:noFill/>
                </a:ln>
                <a:solidFill>
                  <a:sysClr val="windowText" lastClr="000000"/>
                </a:solidFill>
                <a:effectLst/>
                <a:uLnTx/>
                <a:uFillTx/>
              </a:endParaRPr>
            </a:p>
          </p:txBody>
        </p:sp>
        <p:sp>
          <p:nvSpPr>
            <p:cNvPr id="52" name="Text Box 1052"/>
            <p:cNvSpPr txBox="1">
              <a:spLocks noChangeArrowheads="1"/>
            </p:cNvSpPr>
            <p:nvPr/>
          </p:nvSpPr>
          <p:spPr bwMode="auto">
            <a:xfrm>
              <a:off x="1138" y="1322"/>
              <a:ext cx="2053"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Abstraction</a:t>
              </a:r>
              <a:endParaRPr kumimoji="0" lang="en-US" sz="1800" b="1" i="0" u="none" strike="noStrike" kern="0" cap="none" spc="0" normalizeH="0" baseline="0" noProof="0">
                <a:ln>
                  <a:noFill/>
                </a:ln>
                <a:solidFill>
                  <a:sysClr val="windowText" lastClr="000000"/>
                </a:solidFill>
                <a:effectLst/>
                <a:uLnTx/>
                <a:uFillTx/>
              </a:endParaRPr>
            </a:p>
          </p:txBody>
        </p:sp>
        <p:sp>
          <p:nvSpPr>
            <p:cNvPr id="53" name="Text Box 1053"/>
            <p:cNvSpPr txBox="1">
              <a:spLocks noChangeArrowheads="1"/>
            </p:cNvSpPr>
            <p:nvPr/>
          </p:nvSpPr>
          <p:spPr bwMode="auto">
            <a:xfrm>
              <a:off x="1138" y="932"/>
              <a:ext cx="2546" cy="327"/>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a:ln>
                    <a:noFill/>
                  </a:ln>
                  <a:solidFill>
                    <a:sysClr val="windowText" lastClr="000000"/>
                  </a:solidFill>
                  <a:effectLst/>
                  <a:uLnTx/>
                  <a:uFillTx/>
                </a:rPr>
                <a:t>Standardization</a:t>
              </a:r>
              <a:endParaRPr kumimoji="0" lang="en-US" sz="1800" b="1" i="0" u="none" strike="noStrike" kern="0" cap="none" spc="0" normalizeH="0" baseline="0" noProof="0">
                <a:ln>
                  <a:noFill/>
                </a:ln>
                <a:solidFill>
                  <a:sysClr val="windowText" lastClr="000000"/>
                </a:solidFill>
                <a:effectLst/>
                <a:uLnTx/>
                <a:uFillTx/>
              </a:endParaRPr>
            </a:p>
          </p:txBody>
        </p:sp>
        <p:sp>
          <p:nvSpPr>
            <p:cNvPr id="54" name="Text Box 1054"/>
            <p:cNvSpPr txBox="1">
              <a:spLocks noChangeArrowheads="1"/>
            </p:cNvSpPr>
            <p:nvPr/>
          </p:nvSpPr>
          <p:spPr bwMode="auto">
            <a:xfrm>
              <a:off x="3247" y="1776"/>
              <a:ext cx="1889" cy="288"/>
            </a:xfrm>
            <a:prstGeom prst="rect">
              <a:avLst/>
            </a:prstGeom>
            <a:noFill/>
            <a:ln w="9525">
              <a:noFill/>
              <a:miter lim="800000"/>
              <a:headEnd/>
              <a:tailEnd/>
            </a:ln>
          </p:spPr>
          <p:txBody>
            <a:bodyPr>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A+A+C+T+T…</a:t>
              </a:r>
            </a:p>
          </p:txBody>
        </p:sp>
        <p:pic>
          <p:nvPicPr>
            <p:cNvPr id="55" name="Picture 1055" descr="Picture 2"/>
            <p:cNvPicPr>
              <a:picLocks noChangeAspect="1" noChangeArrowheads="1"/>
            </p:cNvPicPr>
            <p:nvPr/>
          </p:nvPicPr>
          <p:blipFill>
            <a:blip r:embed="rId3"/>
            <a:srcRect/>
            <a:stretch>
              <a:fillRect/>
            </a:stretch>
          </p:blipFill>
          <p:spPr bwMode="auto">
            <a:xfrm>
              <a:off x="3216" y="960"/>
              <a:ext cx="1255" cy="336"/>
            </a:xfrm>
            <a:prstGeom prst="rect">
              <a:avLst/>
            </a:prstGeom>
            <a:noFill/>
            <a:ln w="9525">
              <a:noFill/>
              <a:miter lim="800000"/>
              <a:headEnd/>
              <a:tailEnd/>
            </a:ln>
          </p:spPr>
        </p:pic>
      </p:grpSp>
      <p:pic>
        <p:nvPicPr>
          <p:cNvPr id="67" name="Picture 1056" descr="img_0736"/>
          <p:cNvPicPr>
            <a:picLocks noChangeAspect="1" noChangeArrowheads="1"/>
          </p:cNvPicPr>
          <p:nvPr/>
        </p:nvPicPr>
        <p:blipFill>
          <a:blip r:embed="rId4"/>
          <a:srcRect/>
          <a:stretch>
            <a:fillRect/>
          </a:stretch>
        </p:blipFill>
        <p:spPr bwMode="auto">
          <a:xfrm>
            <a:off x="134938" y="4267200"/>
            <a:ext cx="1008062" cy="1524000"/>
          </a:xfrm>
          <a:prstGeom prst="rect">
            <a:avLst/>
          </a:prstGeom>
          <a:noFill/>
          <a:ln w="9525">
            <a:noFill/>
            <a:miter lim="800000"/>
            <a:headEnd/>
            <a:tailEnd/>
          </a:ln>
        </p:spPr>
      </p:pic>
      <p:pic>
        <p:nvPicPr>
          <p:cNvPr id="68" name="Picture 1057" descr="leaf_1_bg_010503"/>
          <p:cNvPicPr>
            <a:picLocks noChangeAspect="1" noChangeArrowheads="1"/>
          </p:cNvPicPr>
          <p:nvPr/>
        </p:nvPicPr>
        <p:blipFill>
          <a:blip r:embed="rId5"/>
          <a:srcRect/>
          <a:stretch>
            <a:fillRect/>
          </a:stretch>
        </p:blipFill>
        <p:spPr bwMode="auto">
          <a:xfrm>
            <a:off x="1219200" y="4819650"/>
            <a:ext cx="1295400" cy="971550"/>
          </a:xfrm>
          <a:prstGeom prst="rect">
            <a:avLst/>
          </a:prstGeom>
          <a:noFill/>
          <a:ln w="9525">
            <a:noFill/>
            <a:miter lim="800000"/>
            <a:headEnd/>
            <a:tailEnd/>
          </a:ln>
        </p:spPr>
      </p:pic>
      <p:pic>
        <p:nvPicPr>
          <p:cNvPr id="70" name="Picture 1058" descr="Picture 1"/>
          <p:cNvPicPr>
            <a:picLocks noChangeAspect="1" noChangeArrowheads="1"/>
          </p:cNvPicPr>
          <p:nvPr/>
        </p:nvPicPr>
        <p:blipFill>
          <a:blip r:embed="rId6"/>
          <a:srcRect/>
          <a:stretch>
            <a:fillRect/>
          </a:stretch>
        </p:blipFill>
        <p:spPr bwMode="auto">
          <a:xfrm>
            <a:off x="304800" y="914400"/>
            <a:ext cx="2070100" cy="2895600"/>
          </a:xfrm>
          <a:prstGeom prst="rect">
            <a:avLst/>
          </a:prstGeom>
          <a:noFill/>
          <a:ln w="9525">
            <a:noFill/>
            <a:miter lim="800000"/>
            <a:headEnd/>
            <a:tailEnd/>
          </a:ln>
        </p:spPr>
      </p:pic>
      <p:sp>
        <p:nvSpPr>
          <p:cNvPr id="71" name="Rectangle 1059"/>
          <p:cNvSpPr>
            <a:spLocks noChangeArrowheads="1"/>
          </p:cNvSpPr>
          <p:nvPr/>
        </p:nvSpPr>
        <p:spPr bwMode="auto">
          <a:xfrm>
            <a:off x="152400" y="1981200"/>
            <a:ext cx="457200" cy="1828800"/>
          </a:xfrm>
          <a:prstGeom prst="rect">
            <a:avLst/>
          </a:prstGeom>
          <a:solidFill>
            <a:srgbClr val="FFFFFF"/>
          </a:solidFill>
          <a:ln w="9525">
            <a:noFill/>
            <a:miter lim="800000"/>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4" name="Group 9"/>
          <p:cNvGrpSpPr>
            <a:grpSpLocks/>
          </p:cNvGrpSpPr>
          <p:nvPr/>
        </p:nvGrpSpPr>
        <p:grpSpPr bwMode="auto">
          <a:xfrm>
            <a:off x="5699125" y="5562600"/>
            <a:ext cx="2606675" cy="228600"/>
            <a:chOff x="1680" y="2640"/>
            <a:chExt cx="960" cy="144"/>
          </a:xfrm>
        </p:grpSpPr>
        <p:sp>
          <p:nvSpPr>
            <p:cNvPr id="73" name="Line 10"/>
            <p:cNvSpPr>
              <a:spLocks noChangeShapeType="1"/>
            </p:cNvSpPr>
            <p:nvPr/>
          </p:nvSpPr>
          <p:spPr bwMode="auto">
            <a:xfrm>
              <a:off x="1776" y="2688"/>
              <a:ext cx="768" cy="0"/>
            </a:xfrm>
            <a:prstGeom prst="line">
              <a:avLst/>
            </a:prstGeom>
            <a:noFill/>
            <a:ln w="38100">
              <a:solidFill>
                <a:srgbClr val="333399"/>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4" name="Line 11"/>
            <p:cNvSpPr>
              <a:spLocks noChangeShapeType="1"/>
            </p:cNvSpPr>
            <p:nvPr/>
          </p:nvSpPr>
          <p:spPr bwMode="auto">
            <a:xfrm>
              <a:off x="1776" y="2736"/>
              <a:ext cx="768" cy="0"/>
            </a:xfrm>
            <a:prstGeom prst="line">
              <a:avLst/>
            </a:prstGeom>
            <a:noFill/>
            <a:ln w="38100">
              <a:solidFill>
                <a:srgbClr val="333399"/>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5" name="Line 12"/>
            <p:cNvSpPr>
              <a:spLocks noChangeShapeType="1"/>
            </p:cNvSpPr>
            <p:nvPr/>
          </p:nvSpPr>
          <p:spPr bwMode="auto">
            <a:xfrm>
              <a:off x="1680" y="2640"/>
              <a:ext cx="240" cy="0"/>
            </a:xfrm>
            <a:prstGeom prst="line">
              <a:avLst/>
            </a:prstGeom>
            <a:noFill/>
            <a:ln w="28575">
              <a:solidFill>
                <a:srgbClr val="000000"/>
              </a:solidFill>
              <a:round/>
              <a:headEnd/>
              <a:tailEnd type="triangle" w="med" len="me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6" name="Line 13"/>
            <p:cNvSpPr>
              <a:spLocks noChangeShapeType="1"/>
            </p:cNvSpPr>
            <p:nvPr/>
          </p:nvSpPr>
          <p:spPr bwMode="auto">
            <a:xfrm flipH="1">
              <a:off x="2400" y="2784"/>
              <a:ext cx="240" cy="0"/>
            </a:xfrm>
            <a:prstGeom prst="line">
              <a:avLst/>
            </a:prstGeom>
            <a:noFill/>
            <a:ln w="28575">
              <a:solidFill>
                <a:srgbClr val="000000"/>
              </a:solidFill>
              <a:round/>
              <a:headEnd/>
              <a:tailEnd type="triangle" w="med" len="me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5" name="Group 17"/>
          <p:cNvGrpSpPr>
            <a:grpSpLocks/>
          </p:cNvGrpSpPr>
          <p:nvPr/>
        </p:nvGrpSpPr>
        <p:grpSpPr bwMode="auto">
          <a:xfrm>
            <a:off x="6045200" y="4267200"/>
            <a:ext cx="1955800" cy="76200"/>
            <a:chOff x="1776" y="2160"/>
            <a:chExt cx="720" cy="48"/>
          </a:xfrm>
        </p:grpSpPr>
        <p:sp>
          <p:nvSpPr>
            <p:cNvPr id="78" name="Line 18"/>
            <p:cNvSpPr>
              <a:spLocks noChangeShapeType="1"/>
            </p:cNvSpPr>
            <p:nvPr/>
          </p:nvSpPr>
          <p:spPr bwMode="auto">
            <a:xfrm>
              <a:off x="1776" y="2160"/>
              <a:ext cx="432" cy="0"/>
            </a:xfrm>
            <a:prstGeom prst="line">
              <a:avLst/>
            </a:prstGeom>
            <a:noFill/>
            <a:ln w="38100">
              <a:solidFill>
                <a:srgbClr val="333399"/>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9" name="Line 19"/>
            <p:cNvSpPr>
              <a:spLocks noChangeShapeType="1"/>
            </p:cNvSpPr>
            <p:nvPr/>
          </p:nvSpPr>
          <p:spPr bwMode="auto">
            <a:xfrm>
              <a:off x="1776" y="2208"/>
              <a:ext cx="240" cy="0"/>
            </a:xfrm>
            <a:prstGeom prst="line">
              <a:avLst/>
            </a:prstGeom>
            <a:noFill/>
            <a:ln w="38100">
              <a:solidFill>
                <a:srgbClr val="333399"/>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0" name="Line 20"/>
            <p:cNvSpPr>
              <a:spLocks noChangeShapeType="1"/>
            </p:cNvSpPr>
            <p:nvPr/>
          </p:nvSpPr>
          <p:spPr bwMode="auto">
            <a:xfrm>
              <a:off x="2064" y="2208"/>
              <a:ext cx="432" cy="0"/>
            </a:xfrm>
            <a:prstGeom prst="line">
              <a:avLst/>
            </a:prstGeom>
            <a:noFill/>
            <a:ln w="38100">
              <a:solidFill>
                <a:srgbClr val="D20206"/>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1" name="Line 21"/>
            <p:cNvSpPr>
              <a:spLocks noChangeShapeType="1"/>
            </p:cNvSpPr>
            <p:nvPr/>
          </p:nvSpPr>
          <p:spPr bwMode="auto">
            <a:xfrm>
              <a:off x="2256" y="2160"/>
              <a:ext cx="240" cy="0"/>
            </a:xfrm>
            <a:prstGeom prst="line">
              <a:avLst/>
            </a:prstGeom>
            <a:noFill/>
            <a:ln w="38100">
              <a:solidFill>
                <a:srgbClr val="D20206"/>
              </a:solidFill>
              <a:round/>
              <a:headEnd/>
              <a:tailEnd/>
            </a:ln>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5" name="Picture 3" descr="plant3"/>
          <p:cNvPicPr>
            <a:picLocks noChangeAspect="1" noChangeArrowheads="1"/>
          </p:cNvPicPr>
          <p:nvPr/>
        </p:nvPicPr>
        <p:blipFill>
          <a:blip r:embed="rId3"/>
          <a:srcRect/>
          <a:stretch>
            <a:fillRect/>
          </a:stretch>
        </p:blipFill>
        <p:spPr bwMode="auto">
          <a:xfrm>
            <a:off x="228600" y="304800"/>
            <a:ext cx="29083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52400" y="3352800"/>
            <a:ext cx="8991600" cy="3416320"/>
          </a:xfrm>
          <a:prstGeom prst="rect">
            <a:avLst/>
          </a:prstGeom>
        </p:spPr>
        <p:txBody>
          <a:bodyPr wrap="square">
            <a:spAutoFit/>
          </a:bodyPr>
          <a:lstStyle/>
          <a:p>
            <a:r>
              <a:rPr lang="en-US" sz="2400" dirty="0" smtClean="0"/>
              <a:t>Comment from a student </a:t>
            </a:r>
            <a:r>
              <a:rPr lang="en-US" sz="2400" dirty="0" smtClean="0"/>
              <a:t>watching </a:t>
            </a:r>
            <a:r>
              <a:rPr lang="en-US" sz="2400" dirty="0" err="1" smtClean="0"/>
              <a:t>iGEM</a:t>
            </a:r>
            <a:r>
              <a:rPr lang="en-US" sz="2400" dirty="0" smtClean="0"/>
              <a:t> video</a:t>
            </a:r>
            <a:r>
              <a:rPr lang="en-US" sz="2400" dirty="0" smtClean="0"/>
              <a:t>: </a:t>
            </a:r>
            <a:r>
              <a:rPr lang="en-US" sz="2400" dirty="0" smtClean="0"/>
              <a:t>“The </a:t>
            </a:r>
            <a:r>
              <a:rPr lang="en-US" sz="2400" dirty="0"/>
              <a:t>video was more than halfway over by the time I realized that BGD and WGD were actually complexes of genes, promoters, inverters, and other pieces of DNA that, when coupled together, could synthesize the chemicals needed to produce the banana and wintergreen smells. In explaining their project, the IGEM team had essentially reduced the complex process of biological manipulation to the seemingly simple matter of starting with some input (e.g. precursors) that would produce a desired output (e.g. smell)</a:t>
            </a:r>
            <a:r>
              <a:rPr lang="en-US" sz="2400" dirty="0" smtClean="0"/>
              <a:t>.”</a:t>
            </a:r>
            <a:endParaRPr lang="en-US" sz="2400" dirty="0"/>
          </a:p>
        </p:txBody>
      </p:sp>
      <p:pic>
        <p:nvPicPr>
          <p:cNvPr id="3" name="Picture 2" descr="iGEMteam.jpg"/>
          <p:cNvPicPr>
            <a:picLocks noChangeAspect="1"/>
          </p:cNvPicPr>
          <p:nvPr/>
        </p:nvPicPr>
        <p:blipFill>
          <a:blip r:embed="rId2"/>
          <a:stretch>
            <a:fillRect/>
          </a:stretch>
        </p:blipFill>
        <p:spPr>
          <a:xfrm>
            <a:off x="457200" y="533400"/>
            <a:ext cx="3733800" cy="2800350"/>
          </a:xfrm>
          <a:prstGeom prst="rect">
            <a:avLst/>
          </a:prstGeom>
        </p:spPr>
      </p:pic>
      <p:pic>
        <p:nvPicPr>
          <p:cNvPr id="4" name="Picture 3" descr="BBa_J45250.jpg"/>
          <p:cNvPicPr>
            <a:picLocks noChangeAspect="1"/>
          </p:cNvPicPr>
          <p:nvPr/>
        </p:nvPicPr>
        <p:blipFill>
          <a:blip r:embed="rId3"/>
          <a:stretch>
            <a:fillRect/>
          </a:stretch>
        </p:blipFill>
        <p:spPr>
          <a:xfrm>
            <a:off x="4346575" y="742950"/>
            <a:ext cx="4645025" cy="25336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BioBuilder_Home.jpg"/>
          <p:cNvPicPr>
            <a:picLocks noChangeAspect="1"/>
          </p:cNvPicPr>
          <p:nvPr/>
        </p:nvPicPr>
        <p:blipFill>
          <a:blip r:embed="rId2"/>
          <a:stretch>
            <a:fillRect/>
          </a:stretch>
        </p:blipFill>
        <p:spPr>
          <a:xfrm>
            <a:off x="27742" y="0"/>
            <a:ext cx="9088515"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
          <p:cNvSpPr txBox="1">
            <a:spLocks/>
          </p:cNvSpPr>
          <p:nvPr/>
        </p:nvSpPr>
        <p:spPr>
          <a:xfrm>
            <a:off x="685800" y="2130425"/>
            <a:ext cx="7772400" cy="1470025"/>
          </a:xfrm>
          <a:prstGeom prst="rect">
            <a:avLst/>
          </a:prstGeom>
        </p:spPr>
        <p:txBody>
          <a:bodyPr vert="horz" lIns="91440" tIns="45720" rIns="91440" bIns="45720" rtlCol="0" anchor="ctr">
            <a:normAutofit fontScale="25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0" b="1" i="0" u="none" strike="noStrike" kern="1200" cap="none" spc="0" normalizeH="0" baseline="0" noProof="0" dirty="0" smtClean="0">
                <a:ln>
                  <a:noFill/>
                </a:ln>
                <a:solidFill>
                  <a:schemeClr val="tx1"/>
                </a:solidFill>
                <a:effectLst/>
                <a:uLnTx/>
                <a:uFillTx/>
                <a:latin typeface="+mj-lt"/>
                <a:ea typeface="+mj-ea"/>
                <a:cs typeface="+mj-cs"/>
              </a:rPr>
              <a:t>Introduction to Synthetic Biology </a:t>
            </a:r>
            <a:r>
              <a:rPr kumimoji="0" lang="en-US" sz="4400" b="1" i="1" u="none" strike="noStrike" kern="1200" cap="none" spc="0" normalizeH="0" baseline="0" noProof="0" dirty="0" smtClean="0">
                <a:ln>
                  <a:noFill/>
                </a:ln>
                <a:solidFill>
                  <a:schemeClr val="tx1"/>
                </a:solidFill>
                <a:effectLst/>
                <a:uLnTx/>
                <a:uFillTx/>
                <a:latin typeface="+mj-lt"/>
                <a:ea typeface="+mj-ea"/>
                <a:cs typeface="+mj-cs"/>
              </a:rPr>
              <a:t/>
            </a:r>
            <a:br>
              <a:rPr kumimoji="0" lang="en-US" sz="4400" b="1" i="1"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Subtitle 2"/>
          <p:cNvSpPr txBox="1">
            <a:spLocks/>
          </p:cNvSpPr>
          <p:nvPr/>
        </p:nvSpPr>
        <p:spPr>
          <a:xfrm>
            <a:off x="1371600" y="3733800"/>
            <a:ext cx="64008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presented by Dr. Natalie </a:t>
            </a:r>
            <a:r>
              <a:rPr kumimoji="0" lang="en-US" sz="3200" b="0" i="0" u="none" strike="noStrike" kern="1200" cap="none" spc="0" normalizeH="0" baseline="0" noProof="0" dirty="0" err="1" smtClean="0">
                <a:ln>
                  <a:noFill/>
                </a:ln>
                <a:solidFill>
                  <a:schemeClr val="tx1">
                    <a:tint val="75000"/>
                  </a:schemeClr>
                </a:solidFill>
                <a:effectLst/>
                <a:uLnTx/>
                <a:uFillTx/>
                <a:latin typeface="+mn-lt"/>
                <a:ea typeface="+mn-ea"/>
                <a:cs typeface="+mn-cs"/>
              </a:rPr>
              <a:t>Kuldell</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1" name="Picture 10" descr="logo.jpg"/>
          <p:cNvPicPr/>
          <p:nvPr/>
        </p:nvPicPr>
        <p:blipFill>
          <a:blip r:embed="rId2"/>
          <a:stretch>
            <a:fillRect/>
          </a:stretch>
        </p:blipFill>
        <p:spPr>
          <a:xfrm>
            <a:off x="76200" y="5892800"/>
            <a:ext cx="3022600" cy="889000"/>
          </a:xfrm>
          <a:prstGeom prst="rect">
            <a:avLst/>
          </a:prstGeom>
        </p:spPr>
      </p:pic>
      <p:pic>
        <p:nvPicPr>
          <p:cNvPr id="12" name="Picture 11" descr="logo.jpg"/>
          <p:cNvPicPr/>
          <p:nvPr/>
        </p:nvPicPr>
        <p:blipFill>
          <a:blip r:embed="rId2"/>
          <a:stretch>
            <a:fillRect/>
          </a:stretch>
        </p:blipFill>
        <p:spPr>
          <a:xfrm>
            <a:off x="3098800" y="5892800"/>
            <a:ext cx="3022600" cy="889000"/>
          </a:xfrm>
          <a:prstGeom prst="rect">
            <a:avLst/>
          </a:prstGeom>
        </p:spPr>
      </p:pic>
      <p:pic>
        <p:nvPicPr>
          <p:cNvPr id="13" name="Picture 12" descr="logo.jpg"/>
          <p:cNvPicPr/>
          <p:nvPr/>
        </p:nvPicPr>
        <p:blipFill>
          <a:blip r:embed="rId2"/>
          <a:stretch>
            <a:fillRect/>
          </a:stretch>
        </p:blipFill>
        <p:spPr>
          <a:xfrm>
            <a:off x="6121400" y="5892800"/>
            <a:ext cx="3022600" cy="889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5" name="Picture 3" descr="plant3"/>
          <p:cNvPicPr>
            <a:picLocks noChangeAspect="1" noChangeArrowheads="1"/>
          </p:cNvPicPr>
          <p:nvPr/>
        </p:nvPicPr>
        <p:blipFill>
          <a:blip r:embed="rId3"/>
          <a:srcRect/>
          <a:stretch>
            <a:fillRect/>
          </a:stretch>
        </p:blipFill>
        <p:spPr bwMode="auto">
          <a:xfrm>
            <a:off x="228600" y="304800"/>
            <a:ext cx="2908300" cy="6172200"/>
          </a:xfrm>
          <a:prstGeom prst="rect">
            <a:avLst/>
          </a:prstGeom>
          <a:noFill/>
          <a:ln w="9525">
            <a:noFill/>
            <a:miter lim="800000"/>
            <a:headEnd/>
            <a:tailEnd/>
          </a:ln>
        </p:spPr>
      </p:pic>
      <p:pic>
        <p:nvPicPr>
          <p:cNvPr id="3" name="Picture 2" descr="stock-vector-cartoon-vacation-outfit-man-with-bag-vector-illustration-82155451.jpg"/>
          <p:cNvPicPr>
            <a:picLocks noChangeAspect="1"/>
          </p:cNvPicPr>
          <p:nvPr/>
        </p:nvPicPr>
        <p:blipFill>
          <a:blip r:embed="rId4"/>
          <a:stretch>
            <a:fillRect/>
          </a:stretch>
        </p:blipFill>
        <p:spPr>
          <a:xfrm>
            <a:off x="3136900" y="2057400"/>
            <a:ext cx="3223768" cy="2895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tock-vector-cartoon-vacation-outfit-man-with-bag-vector-illustration-82155451.jpg"/>
          <p:cNvPicPr>
            <a:picLocks noChangeAspect="1"/>
          </p:cNvPicPr>
          <p:nvPr/>
        </p:nvPicPr>
        <p:blipFill>
          <a:blip r:embed="rId2"/>
          <a:stretch>
            <a:fillRect/>
          </a:stretch>
        </p:blipFill>
        <p:spPr>
          <a:xfrm>
            <a:off x="3136900" y="2057400"/>
            <a:ext cx="3223768" cy="2895600"/>
          </a:xfrm>
          <a:prstGeom prst="rect">
            <a:avLst/>
          </a:prstGeom>
        </p:spPr>
      </p:pic>
      <p:pic>
        <p:nvPicPr>
          <p:cNvPr id="3" name="Picture 3" descr="plant2"/>
          <p:cNvPicPr>
            <a:picLocks noChangeAspect="1" noChangeArrowheads="1"/>
          </p:cNvPicPr>
          <p:nvPr/>
        </p:nvPicPr>
        <p:blipFill>
          <a:blip r:embed="rId3"/>
          <a:srcRect/>
          <a:stretch>
            <a:fillRect/>
          </a:stretch>
        </p:blipFill>
        <p:spPr bwMode="auto">
          <a:xfrm>
            <a:off x="6096000" y="304800"/>
            <a:ext cx="2908300" cy="6172200"/>
          </a:xfrm>
          <a:prstGeom prst="rect">
            <a:avLst/>
          </a:prstGeom>
          <a:noFill/>
          <a:ln w="9525">
            <a:noFill/>
            <a:miter lim="800000"/>
            <a:headEnd/>
            <a:tailEnd/>
          </a:ln>
        </p:spPr>
      </p:pic>
      <p:pic>
        <p:nvPicPr>
          <p:cNvPr id="4" name="Picture 3" descr="plant3"/>
          <p:cNvPicPr>
            <a:picLocks noChangeAspect="1" noChangeArrowheads="1"/>
          </p:cNvPicPr>
          <p:nvPr/>
        </p:nvPicPr>
        <p:blipFill>
          <a:blip r:embed="rId4"/>
          <a:srcRect/>
          <a:stretch>
            <a:fillRect/>
          </a:stretch>
        </p:blipFill>
        <p:spPr bwMode="auto">
          <a:xfrm>
            <a:off x="228600" y="304800"/>
            <a:ext cx="29083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descr="Picture 3"/>
          <p:cNvPicPr>
            <a:picLocks noChangeAspect="1" noChangeArrowheads="1"/>
          </p:cNvPicPr>
          <p:nvPr/>
        </p:nvPicPr>
        <p:blipFill>
          <a:blip r:embed="rId2"/>
          <a:srcRect/>
          <a:stretch>
            <a:fillRect/>
          </a:stretch>
        </p:blipFill>
        <p:spPr bwMode="auto">
          <a:xfrm rot="66513">
            <a:off x="838200" y="304800"/>
            <a:ext cx="7164388" cy="7543800"/>
          </a:xfrm>
          <a:prstGeom prst="rect">
            <a:avLst/>
          </a:prstGeom>
          <a:noFill/>
          <a:ln w="9525">
            <a:noFill/>
            <a:miter lim="800000"/>
            <a:headEnd/>
            <a:tailEnd/>
          </a:ln>
        </p:spPr>
      </p:pic>
      <p:sp>
        <p:nvSpPr>
          <p:cNvPr id="3" name="Text Box 3"/>
          <p:cNvSpPr txBox="1">
            <a:spLocks noChangeArrowheads="1"/>
          </p:cNvSpPr>
          <p:nvPr/>
        </p:nvSpPr>
        <p:spPr bwMode="auto">
          <a:xfrm>
            <a:off x="533400" y="258763"/>
            <a:ext cx="9829800" cy="579437"/>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sz="3200"/>
              <a:t>      </a:t>
            </a:r>
            <a:r>
              <a:rPr lang="en-US" sz="3200" u="sng"/>
              <a:t>ELECTRICAL</a:t>
            </a:r>
            <a:r>
              <a:rPr lang="en-US" sz="3200"/>
              <a:t> engineering solution</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descr="Picture 5"/>
          <p:cNvPicPr>
            <a:picLocks noChangeAspect="1" noChangeArrowheads="1"/>
          </p:cNvPicPr>
          <p:nvPr/>
        </p:nvPicPr>
        <p:blipFill>
          <a:blip r:embed="rId2"/>
          <a:srcRect/>
          <a:stretch>
            <a:fillRect/>
          </a:stretch>
        </p:blipFill>
        <p:spPr bwMode="auto">
          <a:xfrm>
            <a:off x="76200" y="304800"/>
            <a:ext cx="8686800" cy="541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066800" y="685800"/>
            <a:ext cx="8077200" cy="5514975"/>
            <a:chOff x="960" y="174"/>
            <a:chExt cx="5088" cy="3474"/>
          </a:xfrm>
        </p:grpSpPr>
        <p:grpSp>
          <p:nvGrpSpPr>
            <p:cNvPr id="3" name="Group 5"/>
            <p:cNvGrpSpPr>
              <a:grpSpLocks/>
            </p:cNvGrpSpPr>
            <p:nvPr/>
          </p:nvGrpSpPr>
          <p:grpSpPr bwMode="auto">
            <a:xfrm>
              <a:off x="960" y="174"/>
              <a:ext cx="4752" cy="3474"/>
              <a:chOff x="960" y="174"/>
              <a:chExt cx="4752" cy="3474"/>
            </a:xfrm>
          </p:grpSpPr>
          <p:pic>
            <p:nvPicPr>
              <p:cNvPr id="5" name="Picture 3" descr="roly-poly-pot-2-450-x-329"/>
              <p:cNvPicPr>
                <a:picLocks noChangeAspect="1" noChangeArrowheads="1"/>
              </p:cNvPicPr>
              <p:nvPr/>
            </p:nvPicPr>
            <p:blipFill>
              <a:blip r:embed="rId2"/>
              <a:srcRect/>
              <a:stretch>
                <a:fillRect/>
              </a:stretch>
            </p:blipFill>
            <p:spPr bwMode="auto">
              <a:xfrm>
                <a:off x="960" y="174"/>
                <a:ext cx="4752" cy="3474"/>
              </a:xfrm>
              <a:prstGeom prst="rect">
                <a:avLst/>
              </a:prstGeom>
              <a:noFill/>
              <a:ln w="9525">
                <a:noFill/>
                <a:miter lim="800000"/>
                <a:headEnd/>
                <a:tailEnd/>
              </a:ln>
            </p:spPr>
          </p:pic>
          <p:sp>
            <p:nvSpPr>
              <p:cNvPr id="6" name="Rectangle 4"/>
              <p:cNvSpPr>
                <a:spLocks noChangeArrowheads="1"/>
              </p:cNvSpPr>
              <p:nvPr/>
            </p:nvSpPr>
            <p:spPr bwMode="auto">
              <a:xfrm>
                <a:off x="2208" y="192"/>
                <a:ext cx="3312" cy="432"/>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4" name="Text Box 6"/>
            <p:cNvSpPr txBox="1">
              <a:spLocks noChangeArrowheads="1"/>
            </p:cNvSpPr>
            <p:nvPr/>
          </p:nvSpPr>
          <p:spPr bwMode="auto">
            <a:xfrm>
              <a:off x="1200" y="3168"/>
              <a:ext cx="4848" cy="288"/>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a:t>water = weight 	      water&lt;weight</a:t>
              </a:r>
            </a:p>
          </p:txBody>
        </p:sp>
      </p:grpSp>
      <p:sp>
        <p:nvSpPr>
          <p:cNvPr id="7" name="Text Box 8"/>
          <p:cNvSpPr txBox="1">
            <a:spLocks noChangeArrowheads="1"/>
          </p:cNvSpPr>
          <p:nvPr/>
        </p:nvSpPr>
        <p:spPr bwMode="auto">
          <a:xfrm>
            <a:off x="457200" y="411163"/>
            <a:ext cx="9829800" cy="579437"/>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sz="3200"/>
              <a:t>      </a:t>
            </a:r>
            <a:r>
              <a:rPr lang="en-US" sz="3200" u="sng"/>
              <a:t>MECHANICAL</a:t>
            </a:r>
            <a:r>
              <a:rPr lang="en-US" sz="3200"/>
              <a:t> engineering solution</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0" y="258763"/>
            <a:ext cx="9829800" cy="579437"/>
          </a:xfrm>
          <a:prstGeom prst="rect">
            <a:avLst/>
          </a:prstGeom>
          <a:noFill/>
          <a:ln w="9525">
            <a:noFill/>
            <a:miter lim="800000"/>
            <a:headEnd/>
            <a:tailEnd/>
          </a:ln>
        </p:spPr>
        <p:txBody>
          <a:bodyPr>
            <a:prstTxWarp prst="textNoShape">
              <a:avLst/>
            </a:prstTxWarp>
            <a:spAutoFit/>
          </a:bodyPr>
          <a:lstStyle/>
          <a:p>
            <a:pPr>
              <a:spcBef>
                <a:spcPct val="50000"/>
              </a:spcBef>
            </a:pPr>
            <a:r>
              <a:rPr lang="en-US" sz="3200" dirty="0"/>
              <a:t>      </a:t>
            </a:r>
            <a:r>
              <a:rPr lang="en-US" sz="3200" u="sng" dirty="0"/>
              <a:t>BIOLOGICAL</a:t>
            </a:r>
            <a:r>
              <a:rPr lang="en-US" sz="3200" dirty="0"/>
              <a:t> engineering solution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descr="Untitled"/>
          <p:cNvPicPr>
            <a:picLocks noChangeAspect="1" noChangeArrowheads="1"/>
          </p:cNvPicPr>
          <p:nvPr/>
        </p:nvPicPr>
        <p:blipFill>
          <a:blip r:embed="rId2"/>
          <a:srcRect/>
          <a:stretch>
            <a:fillRect/>
          </a:stretch>
        </p:blipFill>
        <p:spPr bwMode="auto">
          <a:xfrm>
            <a:off x="304800" y="1676400"/>
            <a:ext cx="3292475" cy="4030663"/>
          </a:xfrm>
          <a:prstGeom prst="rect">
            <a:avLst/>
          </a:prstGeom>
          <a:noFill/>
          <a:ln w="9525">
            <a:noFill/>
            <a:miter lim="800000"/>
            <a:headEnd/>
            <a:tailEnd/>
          </a:ln>
        </p:spPr>
      </p:pic>
      <p:pic>
        <p:nvPicPr>
          <p:cNvPr id="3" name="Picture 5" descr="dna_500"/>
          <p:cNvPicPr>
            <a:picLocks noChangeAspect="1" noChangeArrowheads="1"/>
          </p:cNvPicPr>
          <p:nvPr/>
        </p:nvPicPr>
        <p:blipFill>
          <a:blip r:embed="rId3"/>
          <a:srcRect/>
          <a:stretch>
            <a:fillRect/>
          </a:stretch>
        </p:blipFill>
        <p:spPr bwMode="auto">
          <a:xfrm>
            <a:off x="3581400" y="2819400"/>
            <a:ext cx="2774950" cy="1803400"/>
          </a:xfrm>
          <a:prstGeom prst="rect">
            <a:avLst/>
          </a:prstGeom>
          <a:noFill/>
          <a:ln w="9525">
            <a:noFill/>
            <a:miter lim="800000"/>
            <a:headEnd/>
            <a:tailEnd/>
          </a:ln>
        </p:spPr>
      </p:pic>
      <p:pic>
        <p:nvPicPr>
          <p:cNvPr id="4" name="Picture 6" descr="plant2"/>
          <p:cNvPicPr>
            <a:picLocks noChangeAspect="1" noChangeArrowheads="1"/>
          </p:cNvPicPr>
          <p:nvPr/>
        </p:nvPicPr>
        <p:blipFill>
          <a:blip r:embed="rId4"/>
          <a:srcRect/>
          <a:stretch>
            <a:fillRect/>
          </a:stretch>
        </p:blipFill>
        <p:spPr bwMode="auto">
          <a:xfrm>
            <a:off x="6159500" y="304800"/>
            <a:ext cx="2908300" cy="6172200"/>
          </a:xfrm>
          <a:prstGeom prst="rect">
            <a:avLst/>
          </a:prstGeom>
          <a:noFill/>
          <a:ln w="9525">
            <a:noFill/>
            <a:miter lim="800000"/>
            <a:headEnd/>
            <a:tailEnd/>
          </a:ln>
        </p:spPr>
      </p:pic>
      <p:sp>
        <p:nvSpPr>
          <p:cNvPr id="5" name="Text Box 7"/>
          <p:cNvSpPr txBox="1">
            <a:spLocks noChangeArrowheads="1"/>
          </p:cNvSpPr>
          <p:nvPr/>
        </p:nvSpPr>
        <p:spPr bwMode="auto">
          <a:xfrm>
            <a:off x="0" y="258763"/>
            <a:ext cx="9829800" cy="579437"/>
          </a:xfrm>
          <a:prstGeom prst="rect">
            <a:avLst/>
          </a:prstGeom>
          <a:noFill/>
          <a:ln w="9525">
            <a:noFill/>
            <a:miter lim="800000"/>
            <a:headEnd/>
            <a:tailEnd/>
          </a:ln>
        </p:spPr>
        <p:txBody>
          <a:bodyPr>
            <a:prstTxWarp prst="textNoShape">
              <a:avLst/>
            </a:prstTxWarp>
            <a:spAutoFit/>
          </a:bodyPr>
          <a:lstStyle/>
          <a:p>
            <a:pPr>
              <a:spcBef>
                <a:spcPct val="50000"/>
              </a:spcBef>
            </a:pPr>
            <a:r>
              <a:rPr lang="en-US" sz="3200" dirty="0"/>
              <a:t>      </a:t>
            </a:r>
            <a:r>
              <a:rPr lang="en-US" sz="3200" u="sng" dirty="0"/>
              <a:t>BIOLOGICAL</a:t>
            </a:r>
            <a:r>
              <a:rPr lang="en-US" sz="3200" dirty="0"/>
              <a:t> engineering solution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TotalTime>
  <Words>326</Words>
  <Application>Microsoft Macintosh PowerPoint</Application>
  <PresentationFormat>On-screen Show (4:3)</PresentationFormat>
  <Paragraphs>64</Paragraphs>
  <Slides>22</Slides>
  <Notes>2</Notes>
  <HiddenSlides>0</HiddenSlides>
  <MMClips>1</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Natalie Kuldell</dc:creator>
  <cp:lastModifiedBy>Natalie Kuldell</cp:lastModifiedBy>
  <cp:revision>3</cp:revision>
  <dcterms:created xsi:type="dcterms:W3CDTF">2013-02-05T12:29:17Z</dcterms:created>
  <dcterms:modified xsi:type="dcterms:W3CDTF">2013-02-05T12:54:45Z</dcterms:modified>
</cp:coreProperties>
</file>