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69" r:id="rId4"/>
    <p:sldId id="270" r:id="rId5"/>
    <p:sldId id="266" r:id="rId6"/>
    <p:sldId id="263" r:id="rId7"/>
    <p:sldId id="264" r:id="rId8"/>
    <p:sldId id="265" r:id="rId9"/>
    <p:sldId id="267" r:id="rId10"/>
    <p:sldId id="268" r:id="rId11"/>
    <p:sldId id="272" r:id="rId12"/>
    <p:sldId id="274" r:id="rId13"/>
    <p:sldId id="276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11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0D6F4-640E-234E-8DA9-83AE572BFA9E}" type="datetimeFigureOut">
              <a:rPr lang="en-US" smtClean="0"/>
              <a:pPr/>
              <a:t>1/24/12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BD901-6837-BA44-BAA5-E4923BD53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B26B-6252-E649-9540-53BB3893EF9C}" type="datetimeFigureOut">
              <a:rPr lang="en-US" smtClean="0"/>
              <a:pPr/>
              <a:t>1/24/12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136D6-ADBF-7A42-B40B-1F970CCD6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136D6-ADBF-7A42-B40B-1F970CCD69F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136D6-ADBF-7A42-B40B-1F970CCD69F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136D6-ADBF-7A42-B40B-1F970CCD69F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136D6-ADBF-7A42-B40B-1F970CCD69F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136D6-ADBF-7A42-B40B-1F970CCD69F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136D6-ADBF-7A42-B40B-1F970CCD69F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136D6-ADBF-7A42-B40B-1F970CCD69F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136D6-ADBF-7A42-B40B-1F970CCD69F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136D6-ADBF-7A42-B40B-1F970CCD69F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136D6-ADBF-7A42-B40B-1F970CCD69F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EcoRI</a:t>
            </a:r>
            <a:r>
              <a:rPr lang="en-US" baseline="0" dirty="0" smtClean="0"/>
              <a:t> 	G   AATTC</a:t>
            </a:r>
          </a:p>
          <a:p>
            <a:r>
              <a:rPr lang="en-US" baseline="0" dirty="0" err="1" smtClean="0"/>
              <a:t>XbaI</a:t>
            </a:r>
            <a:r>
              <a:rPr lang="en-US" baseline="0" dirty="0" smtClean="0"/>
              <a:t>		T   CTAGA</a:t>
            </a:r>
          </a:p>
          <a:p>
            <a:r>
              <a:rPr lang="en-US" baseline="0" dirty="0" err="1" smtClean="0"/>
              <a:t>SpeI</a:t>
            </a:r>
            <a:r>
              <a:rPr lang="en-US" baseline="0" dirty="0" smtClean="0"/>
              <a:t>		A   CTAGT</a:t>
            </a:r>
          </a:p>
          <a:p>
            <a:r>
              <a:rPr lang="en-US" baseline="0" dirty="0" err="1" smtClean="0"/>
              <a:t>PstI</a:t>
            </a:r>
            <a:r>
              <a:rPr lang="en-US" baseline="0" dirty="0" smtClean="0"/>
              <a:t>		CTGCA    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136D6-ADBF-7A42-B40B-1F970CCD69F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136D6-ADBF-7A42-B40B-1F970CCD69F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136D6-ADBF-7A42-B40B-1F970CCD69F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GGCCACCACCGTACAACTCAGCGACCAATCCCTCCGTCAGCTAGAAACCCTCGCCATCCACACCGCCCACCTGATTCAGCCCCACGGTTTAGTGGTGGTCCTGCAGGAACCAGACCTCACCATCAGCCAAATTAGCGCCAACTGCACCGGCATTTTAGGGCGATCGCCAGAGGATTTGTTGGGCAGAACCCTAGGGGAAGTGTTTGATAGCTTTCAGATTGATCCCATCCAGAGTCGCCTAACGGCCGGACAAATCAGCAGCCTCAACCCCAGTAAACTTTGGGCGCGGGTCATGGGGGACGACTTTGTCATTTTTGACGGGGTTTTTCATCGCAACAGTGACGGTTTATTGGTATGTGAACTCGAGCCAGCCTACACTTCCGATAATCTGCCCTTCCTCGGTTTTTATCACATGGCCAACGCTGCCCTGAATCGGTTGCGCCAACAAGCTAATCTACGGGATTTCTACGATGTTATTGTCGAAGAAGTCCGCCGTATGACTGGCTTTGACCGGGTGATGCTATACCGCTTTGATGAAAATAACCACGGTGATGTCATTGCCGAAGATAAACGGGATGATATGGAACCCTATTTGGGCCTGCACTATCCCGAATCGGATATTCCCCAACCCGCCCGTCGGCTATTTATCCACAACCCCATTCGAGTAATTCCCGATGTTTATGGTGTGGCGGTGCCCCTGACCCCAGCGGTTAACCCCAGCACCAACCGAGCGGTGGATTTAACAGAATCCATTCTGCGCAGTGCGTACCATTGCCACTTGACCTATCTGAAAAATATGGGGGTAGGAGCGTCTTTAACCATTTCCCTAATTAAGGACGGCCATCTCTGGGGGCTCATTGCCTGCCACCATCAAACCCCCAAAGTAATTCCCTTTGAACTGCGTAAAGCCTGCGAATTTTTTGGTCGGGTGGTGTTTAGCAACATTTCCGCCCAGGAAGATACGGAAACCTTCGATTACCGGGTGCAGCTGGCGGAGCATGAAGCGGTTTTATTGGACAAAATGACCACGGCGGCGGATTTTGTCGAAGGATTAACTAATCATCCCGATCGCCTGTTGGGATTAACGGGCTCCCAGGGGGCGGCCATTTGCTTTGGGGAAAAATTGATTTTAGTAGGGGAAACCCCGGACGAGAAAGCAGTGCAATATTTACTGCAATGGTTGGAGAATCGGGAAGTGCAAGACGTTTTCTTCACCTCTTCCCTCTCACAAATTTATCCTGATGCAGTGAATTTTAAATCCGTGGCCAGTGGCTTATTGGCCATTCCCATTGCCCGTCACAACTTTTTGCTCTGGTTTCGCCCTGAAGTGTTGCAAACGGTTAATTGGGGCGGTGACCCAAATCATGCTTACGAAGCTACCCAGGAAGACGGTAAAATCGAGCTCCATCCCCGCCAATCCTTTGACCTCTGGAAAGAAATTGTCCGACTCCAATCTTTGCCCTGGCAATCGGTGGAAATCCAAAGTGCCCTGGCCCTGAAAAAGGCGATCGTCAACCTCATTTTGCGCCAGGCAGAAGAATTGCATATGGCGGCTGGTGTTAAGCAACTGGCGGATGACCGCACGCTGCTGATGGCGGGGGTAAGTCACGACTTGCGCACGCCGCTGACGCGTATTCGCCTGGCGACTGAGATGATGAGCGAGCAGGATGGCTATCTGGCAGAATCGATCAATAAAGATATCGAAGAGTGCAACGCCATCATTGAGCAGTTTATCGACTACCTGCGCACCGGGCAGGAGATGCCGATGGAAATGGCGGATCTTAATGCAGTACTCGGTGAGGTGATTGCTGCCGAAAGTGGCTATGAGCGGGAAATTGAAACCGCGCTTTACCCCGGCAGCATTGAAGTGAAAATGCACCCGCTGTCGATCAAACGCGCGGTGGCGAATATGGTGGTCAACGCCGCCCGTTATGGCAATGGCTGGGTCAAAGTCAGCAGCGGAACGGAGCCGAATCGCGCCTGGTTCCAGGTGGAAGATGACGGTCCGGGAATTGCGCCGGAACAACGTAAGCACCTGTTCCAGCCGTTTGTCCGCGGCGACAGTGCGCGCACCATTAGCGGCACGGGATTAGGGCTGGCAATTGTGCAGCGTATCGTGGATAACCATAACGGGATGCTGGAGCTTGGCACCAGCGAGCGGGGCGGGCTTTCCATTCGCGCCTGGCTGCCAGTGCCGGTAACGCGGGCGCAGGGCATGACAAAAGAAGGGTA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136D6-ADBF-7A42-B40B-1F970CCD69F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E251-C59F-9C4B-8222-5B0DFBB63656}" type="datetimeFigureOut">
              <a:rPr lang="en-US" smtClean="0"/>
              <a:pPr/>
              <a:t>1/24/12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100C-43D2-6647-9EF0-4974F181C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E251-C59F-9C4B-8222-5B0DFBB63656}" type="datetimeFigureOut">
              <a:rPr lang="en-US" smtClean="0"/>
              <a:pPr/>
              <a:t>1/24/12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100C-43D2-6647-9EF0-4974F181C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E251-C59F-9C4B-8222-5B0DFBB63656}" type="datetimeFigureOut">
              <a:rPr lang="en-US" smtClean="0"/>
              <a:pPr/>
              <a:t>1/24/12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100C-43D2-6647-9EF0-4974F181C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E251-C59F-9C4B-8222-5B0DFBB63656}" type="datetimeFigureOut">
              <a:rPr lang="en-US" smtClean="0"/>
              <a:pPr/>
              <a:t>1/24/12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100C-43D2-6647-9EF0-4974F181C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E251-C59F-9C4B-8222-5B0DFBB63656}" type="datetimeFigureOut">
              <a:rPr lang="en-US" smtClean="0"/>
              <a:pPr/>
              <a:t>1/24/12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100C-43D2-6647-9EF0-4974F181C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E251-C59F-9C4B-8222-5B0DFBB63656}" type="datetimeFigureOut">
              <a:rPr lang="en-US" smtClean="0"/>
              <a:pPr/>
              <a:t>1/24/12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100C-43D2-6647-9EF0-4974F181C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E251-C59F-9C4B-8222-5B0DFBB63656}" type="datetimeFigureOut">
              <a:rPr lang="en-US" smtClean="0"/>
              <a:pPr/>
              <a:t>1/24/12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100C-43D2-6647-9EF0-4974F181C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E251-C59F-9C4B-8222-5B0DFBB63656}" type="datetimeFigureOut">
              <a:rPr lang="en-US" smtClean="0"/>
              <a:pPr/>
              <a:t>1/24/12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100C-43D2-6647-9EF0-4974F181C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E251-C59F-9C4B-8222-5B0DFBB63656}" type="datetimeFigureOut">
              <a:rPr lang="en-US" smtClean="0"/>
              <a:pPr/>
              <a:t>1/24/12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100C-43D2-6647-9EF0-4974F181C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E251-C59F-9C4B-8222-5B0DFBB63656}" type="datetimeFigureOut">
              <a:rPr lang="en-US" smtClean="0"/>
              <a:pPr/>
              <a:t>1/24/12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100C-43D2-6647-9EF0-4974F181C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E251-C59F-9C4B-8222-5B0DFBB63656}" type="datetimeFigureOut">
              <a:rPr lang="en-US" smtClean="0"/>
              <a:pPr/>
              <a:t>1/24/12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100C-43D2-6647-9EF0-4974F181C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AE251-C59F-9C4B-8222-5B0DFBB63656}" type="datetimeFigureOut">
              <a:rPr lang="en-US" smtClean="0"/>
              <a:pPr/>
              <a:t>1/24/12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7100C-43D2-6647-9EF0-4974F181C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pdf"/><Relationship Id="rId6" Type="http://schemas.openxmlformats.org/officeDocument/2006/relationships/image" Target="../media/image17.png"/><Relationship Id="rId7" Type="http://schemas.openxmlformats.org/officeDocument/2006/relationships/image" Target="../media/image18.pdf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hyperlink" Target="http://video.google.com/googleplayer.swf?docId=3783852973289336417&amp;hl=en" TargetMode="External"/><Relationship Id="rId6" Type="http://schemas.openxmlformats.org/officeDocument/2006/relationships/image" Target="../media/image22.png"/><Relationship Id="rId7" Type="http://schemas.openxmlformats.org/officeDocument/2006/relationships/hyperlink" Target="http://www.jbioleng.org/content/3/1/4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ginkgobioworks.com/cgi/primer.cgi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/>
              <a:t>Standardization </a:t>
            </a:r>
            <a:r>
              <a:rPr lang="en-US" b="1" i="1" dirty="0"/>
              <a:t>and </a:t>
            </a:r>
            <a:r>
              <a:rPr lang="en-US" b="1" i="1" dirty="0" smtClean="0"/>
              <a:t>Measurement</a:t>
            </a:r>
            <a:br>
              <a:rPr lang="en-US" b="1" i="1" dirty="0" smtClean="0"/>
            </a:br>
            <a:r>
              <a:rPr lang="en-US" b="1" i="1" dirty="0" smtClean="0"/>
              <a:t>lesson 1</a:t>
            </a:r>
            <a:br>
              <a:rPr lang="en-US" b="1" i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/>
          <a:p>
            <a:r>
              <a:rPr lang="en-US" dirty="0" smtClean="0"/>
              <a:t>p</a:t>
            </a:r>
            <a:r>
              <a:rPr lang="en-US" dirty="0" smtClean="0"/>
              <a:t>resented by Natalie </a:t>
            </a:r>
            <a:r>
              <a:rPr lang="en-US" dirty="0" err="1" smtClean="0"/>
              <a:t>Kuldell</a:t>
            </a:r>
            <a:endParaRPr lang="en-US" dirty="0" smtClean="0"/>
          </a:p>
        </p:txBody>
      </p:sp>
      <p:pic>
        <p:nvPicPr>
          <p:cNvPr id="4" name="Picture 3" descr="logo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6200" y="5892800"/>
            <a:ext cx="3022600" cy="889000"/>
          </a:xfrm>
          <a:prstGeom prst="rect">
            <a:avLst/>
          </a:prstGeom>
        </p:spPr>
      </p:pic>
      <p:pic>
        <p:nvPicPr>
          <p:cNvPr id="5" name="Picture 4" descr="logo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3098800" y="5892800"/>
            <a:ext cx="3022600" cy="889000"/>
          </a:xfrm>
          <a:prstGeom prst="rect">
            <a:avLst/>
          </a:prstGeom>
        </p:spPr>
      </p:pic>
      <p:pic>
        <p:nvPicPr>
          <p:cNvPr id="6" name="Picture 5" descr="logo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121400" y="5892800"/>
            <a:ext cx="3022600" cy="88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8686800" cy="3505200"/>
          </a:xfrm>
          <a:prstGeom prst="rect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Picture 2" descr="Picture 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371600"/>
            <a:ext cx="8642595" cy="3062407"/>
          </a:xfrm>
          <a:prstGeom prst="rect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4" name="Group 3"/>
          <p:cNvGrpSpPr/>
          <p:nvPr/>
        </p:nvGrpSpPr>
        <p:grpSpPr>
          <a:xfrm>
            <a:off x="-381000" y="3733800"/>
            <a:ext cx="9448800" cy="1981200"/>
            <a:chOff x="-381000" y="3733800"/>
            <a:chExt cx="9448800" cy="1981200"/>
          </a:xfrm>
        </p:grpSpPr>
        <p:sp>
          <p:nvSpPr>
            <p:cNvPr id="5" name="Oval Callout 4"/>
            <p:cNvSpPr/>
            <p:nvPr/>
          </p:nvSpPr>
          <p:spPr>
            <a:xfrm>
              <a:off x="-381000" y="3733800"/>
              <a:ext cx="4114800" cy="990600"/>
            </a:xfrm>
            <a:prstGeom prst="wedgeEllipseCallout">
              <a:avLst>
                <a:gd name="adj1" fmla="val 36392"/>
                <a:gd name="adj2" fmla="val 79785"/>
              </a:avLst>
            </a:prstGeom>
            <a:noFill/>
            <a:ln w="381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1896" y="5191780"/>
              <a:ext cx="88259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Helvetica"/>
                  <a:cs typeface="Helvetica"/>
                </a:rPr>
                <a:t>“Silent mutation at base 108 (G-A) to remove </a:t>
              </a:r>
              <a:r>
                <a:rPr lang="en-US" sz="2800" dirty="0" err="1" smtClean="0">
                  <a:latin typeface="Helvetica"/>
                  <a:cs typeface="Helvetica"/>
                </a:rPr>
                <a:t>PstI</a:t>
              </a:r>
              <a:r>
                <a:rPr lang="en-US" sz="2800" dirty="0" smtClean="0">
                  <a:latin typeface="Helvetica"/>
                  <a:cs typeface="Helvetica"/>
                </a:rPr>
                <a:t> site”</a:t>
              </a:r>
              <a:endParaRPr lang="en-US" sz="2800" dirty="0">
                <a:latin typeface="Helvetica"/>
                <a:cs typeface="Helvetic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762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What about reliable </a:t>
            </a:r>
            <a:r>
              <a:rPr lang="en-US" sz="3200" u="sng" dirty="0" smtClean="0">
                <a:latin typeface="Helvetica"/>
                <a:cs typeface="Helvetica"/>
              </a:rPr>
              <a:t>functional composition </a:t>
            </a:r>
            <a:r>
              <a:rPr lang="en-US" sz="3200" dirty="0" smtClean="0">
                <a:latin typeface="Helvetica"/>
                <a:cs typeface="Helvetica"/>
              </a:rPr>
              <a:t>of parts?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5" name="Picture 4" descr="howitsdo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313688"/>
            <a:ext cx="3886200" cy="485851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33400" y="1371600"/>
            <a:ext cx="3657600" cy="3334512"/>
            <a:chOff x="228600" y="1466088"/>
            <a:chExt cx="3657600" cy="3334512"/>
          </a:xfrm>
        </p:grpSpPr>
        <p:grpSp>
          <p:nvGrpSpPr>
            <p:cNvPr id="9" name="Group 8"/>
            <p:cNvGrpSpPr/>
            <p:nvPr/>
          </p:nvGrpSpPr>
          <p:grpSpPr>
            <a:xfrm>
              <a:off x="459454" y="1676400"/>
              <a:ext cx="3426746" cy="3124200"/>
              <a:chOff x="459454" y="1295400"/>
              <a:chExt cx="3426746" cy="3124200"/>
            </a:xfrm>
          </p:grpSpPr>
          <p:pic>
            <p:nvPicPr>
              <p:cNvPr id="4" name="Picture 3" descr="200px-Internal_and_External_Thread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454" y="1524000"/>
                <a:ext cx="3426746" cy="28956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6" name="Rectangle 5"/>
              <p:cNvSpPr/>
              <p:nvPr/>
            </p:nvSpPr>
            <p:spPr>
              <a:xfrm>
                <a:off x="2057400" y="3733800"/>
                <a:ext cx="1828800" cy="6858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838200" y="1524000"/>
                <a:ext cx="2057400" cy="6858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438400" y="1295400"/>
                <a:ext cx="990600" cy="5151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28600" y="1466088"/>
              <a:ext cx="3657600" cy="3334512"/>
            </a:xfrm>
            <a:prstGeom prst="rect">
              <a:avLst/>
            </a:prstGeom>
            <a:noFill/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762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/>
                <a:cs typeface="Helvetica"/>
              </a:rPr>
              <a:t>What about reliable </a:t>
            </a:r>
            <a:r>
              <a:rPr lang="en-US" sz="3200" u="sng" dirty="0" smtClean="0">
                <a:latin typeface="Helvetica"/>
                <a:cs typeface="Helvetica"/>
              </a:rPr>
              <a:t>functional composition </a:t>
            </a:r>
            <a:r>
              <a:rPr lang="en-US" sz="3200" dirty="0" smtClean="0">
                <a:latin typeface="Helvetica"/>
                <a:cs typeface="Helvetica"/>
              </a:rPr>
              <a:t>of parts?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5" name="Picture 4" descr="howitsdo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313688"/>
            <a:ext cx="3886200" cy="4858512"/>
          </a:xfrm>
          <a:prstGeom prst="rect">
            <a:avLst/>
          </a:prstGeom>
        </p:spPr>
      </p:pic>
      <p:grpSp>
        <p:nvGrpSpPr>
          <p:cNvPr id="2" name="Group 10"/>
          <p:cNvGrpSpPr/>
          <p:nvPr/>
        </p:nvGrpSpPr>
        <p:grpSpPr>
          <a:xfrm>
            <a:off x="533400" y="1371600"/>
            <a:ext cx="3657600" cy="3334512"/>
            <a:chOff x="228600" y="1466088"/>
            <a:chExt cx="3657600" cy="3334512"/>
          </a:xfrm>
        </p:grpSpPr>
        <p:grpSp>
          <p:nvGrpSpPr>
            <p:cNvPr id="9" name="Group 8"/>
            <p:cNvGrpSpPr/>
            <p:nvPr/>
          </p:nvGrpSpPr>
          <p:grpSpPr>
            <a:xfrm>
              <a:off x="459454" y="1676400"/>
              <a:ext cx="3426746" cy="3124200"/>
              <a:chOff x="459454" y="1295400"/>
              <a:chExt cx="3426746" cy="3124200"/>
            </a:xfrm>
          </p:grpSpPr>
          <p:pic>
            <p:nvPicPr>
              <p:cNvPr id="4" name="Picture 3" descr="200px-Internal_and_External_Thread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454" y="1524000"/>
                <a:ext cx="3426746" cy="28956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6" name="Rectangle 5"/>
              <p:cNvSpPr/>
              <p:nvPr/>
            </p:nvSpPr>
            <p:spPr>
              <a:xfrm>
                <a:off x="2057400" y="3733800"/>
                <a:ext cx="1828800" cy="6858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838200" y="1524000"/>
                <a:ext cx="2057400" cy="6858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438400" y="1295400"/>
                <a:ext cx="990600" cy="5151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28600" y="1466088"/>
              <a:ext cx="3657600" cy="3334512"/>
            </a:xfrm>
            <a:prstGeom prst="rect">
              <a:avLst/>
            </a:prstGeom>
            <a:noFill/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Photodiode_SpecShee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57200" y="1371600"/>
            <a:ext cx="3733800" cy="5283798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</p:pic>
      <p:pic>
        <p:nvPicPr>
          <p:cNvPr id="12" name="Picture 11" descr="EndyFig1-F2620DataShee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647751" y="1345601"/>
            <a:ext cx="3962849" cy="5283799"/>
          </a:xfrm>
          <a:prstGeom prst="rect">
            <a:avLst/>
          </a:prstGeom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1-07-31 at 7.41.30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082379"/>
            <a:ext cx="3429000" cy="256582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Standards</a:t>
            </a:r>
            <a:br>
              <a:rPr lang="en-US" dirty="0" smtClean="0"/>
            </a:br>
            <a:r>
              <a:rPr lang="en-US" dirty="0" smtClean="0"/>
              <a:t>video from Jason Kelly</a:t>
            </a:r>
            <a:endParaRPr lang="en-US" dirty="0"/>
          </a:p>
        </p:txBody>
      </p:sp>
      <p:pic>
        <p:nvPicPr>
          <p:cNvPr id="3" name="Picture 2" descr="Screen shot 2011-07-31 at 7.36.49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850" y="4191000"/>
            <a:ext cx="3301950" cy="24416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95600" y="141763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measurement standards video</a:t>
            </a:r>
            <a:endParaRPr lang="en-US" dirty="0"/>
          </a:p>
        </p:txBody>
      </p:sp>
      <p:pic>
        <p:nvPicPr>
          <p:cNvPr id="5" name="Picture 4" descr="Screen shot 2011-07-31 at 7.41.14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2067016"/>
            <a:ext cx="3124200" cy="227638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04800" y="4999672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Reference:</a:t>
            </a:r>
          </a:p>
          <a:p>
            <a:r>
              <a:rPr lang="en-US" dirty="0" smtClean="0">
                <a:hlinkClick r:id="rId7"/>
              </a:rPr>
              <a:t>http://www.jbioleng.org/content/3/1/4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/>
              <a:t>Standardization </a:t>
            </a:r>
            <a:r>
              <a:rPr lang="en-US" b="1" i="1" dirty="0"/>
              <a:t>and </a:t>
            </a:r>
            <a:r>
              <a:rPr lang="en-US" b="1" i="1" dirty="0" smtClean="0"/>
              <a:t>Measurement</a:t>
            </a:r>
            <a:br>
              <a:rPr lang="en-US" b="1" i="1" dirty="0" smtClean="0"/>
            </a:br>
            <a:r>
              <a:rPr lang="en-US" b="1" i="1" dirty="0" smtClean="0"/>
              <a:t>lesson 1</a:t>
            </a:r>
            <a:br>
              <a:rPr lang="en-US" b="1" i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/>
          <a:p>
            <a:r>
              <a:rPr lang="en-US" dirty="0" smtClean="0"/>
              <a:t>p</a:t>
            </a:r>
            <a:r>
              <a:rPr lang="en-US" dirty="0" smtClean="0"/>
              <a:t>resented by Dr. Natalie </a:t>
            </a:r>
            <a:r>
              <a:rPr lang="en-US" dirty="0" err="1" smtClean="0"/>
              <a:t>Kuldell</a:t>
            </a:r>
            <a:endParaRPr lang="en-US" dirty="0" smtClean="0"/>
          </a:p>
        </p:txBody>
      </p:sp>
      <p:pic>
        <p:nvPicPr>
          <p:cNvPr id="4" name="Picture 3" descr="logo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6200" y="5892800"/>
            <a:ext cx="3022600" cy="889000"/>
          </a:xfrm>
          <a:prstGeom prst="rect">
            <a:avLst/>
          </a:prstGeom>
        </p:spPr>
      </p:pic>
      <p:pic>
        <p:nvPicPr>
          <p:cNvPr id="5" name="Picture 4" descr="logo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3098800" y="5892800"/>
            <a:ext cx="3022600" cy="889000"/>
          </a:xfrm>
          <a:prstGeom prst="rect">
            <a:avLst/>
          </a:prstGeom>
        </p:spPr>
      </p:pic>
      <p:pic>
        <p:nvPicPr>
          <p:cNvPr id="6" name="Picture 5" descr="logo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121400" y="5892800"/>
            <a:ext cx="3022600" cy="88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7-20 at 3.43.3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9182347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3200" y="62600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http://xkcd.com/927/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Competing standards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169920" y="1570038"/>
            <a:ext cx="3002280" cy="3230562"/>
            <a:chOff x="381000" y="1570038"/>
            <a:chExt cx="3002280" cy="3230562"/>
          </a:xfrm>
        </p:grpSpPr>
        <p:grpSp>
          <p:nvGrpSpPr>
            <p:cNvPr id="6" name="Group 5"/>
            <p:cNvGrpSpPr/>
            <p:nvPr/>
          </p:nvGrpSpPr>
          <p:grpSpPr>
            <a:xfrm>
              <a:off x="457200" y="1641773"/>
              <a:ext cx="2926080" cy="3082627"/>
              <a:chOff x="457200" y="1417638"/>
              <a:chExt cx="2926080" cy="3082627"/>
            </a:xfrm>
          </p:grpSpPr>
          <p:pic>
            <p:nvPicPr>
              <p:cNvPr id="4" name="Picture 3" descr="120px-Betavhs2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200" y="1417638"/>
                <a:ext cx="2926080" cy="2779776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685800" y="4038600"/>
                <a:ext cx="26670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Betamax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vs</a:t>
                </a:r>
                <a:r>
                  <a:rPr lang="en-US" sz="2400" dirty="0" smtClean="0"/>
                  <a:t> VHS</a:t>
                </a:r>
                <a:endParaRPr lang="en-US" sz="2400" dirty="0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381000" y="1570038"/>
              <a:ext cx="2895600" cy="323056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1000" y="1570038"/>
            <a:ext cx="2590800" cy="3230562"/>
            <a:chOff x="3581400" y="1570038"/>
            <a:chExt cx="2590800" cy="3230562"/>
          </a:xfrm>
        </p:grpSpPr>
        <p:grpSp>
          <p:nvGrpSpPr>
            <p:cNvPr id="11" name="Group 10"/>
            <p:cNvGrpSpPr/>
            <p:nvPr/>
          </p:nvGrpSpPr>
          <p:grpSpPr>
            <a:xfrm>
              <a:off x="3733800" y="1676400"/>
              <a:ext cx="2438400" cy="3052465"/>
              <a:chOff x="3733800" y="1676400"/>
              <a:chExt cx="2438400" cy="3052465"/>
            </a:xfrm>
          </p:grpSpPr>
          <p:pic>
            <p:nvPicPr>
              <p:cNvPr id="9" name="Picture 8" descr="Hong_Kong_ruler_close-up_002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3568700" y="1993900"/>
                <a:ext cx="2540000" cy="1905000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733800" y="4267200"/>
                <a:ext cx="2438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english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vs</a:t>
                </a:r>
                <a:r>
                  <a:rPr lang="en-US" sz="2400" dirty="0" smtClean="0"/>
                  <a:t> metric</a:t>
                </a:r>
                <a:endParaRPr lang="en-US" sz="2400" dirty="0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3581400" y="1570038"/>
              <a:ext cx="2590800" cy="323056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48400" y="1570038"/>
            <a:ext cx="2499360" cy="3230562"/>
            <a:chOff x="6248400" y="1570038"/>
            <a:chExt cx="2499360" cy="3230562"/>
          </a:xfrm>
        </p:grpSpPr>
        <p:sp>
          <p:nvSpPr>
            <p:cNvPr id="14" name="Rectangle 13"/>
            <p:cNvSpPr/>
            <p:nvPr/>
          </p:nvSpPr>
          <p:spPr>
            <a:xfrm>
              <a:off x="6248400" y="1570038"/>
              <a:ext cx="2499360" cy="323056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300px-AC_DC_gen_smoothed.svg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24600" y="1917700"/>
              <a:ext cx="2270760" cy="18923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6324600" y="4267200"/>
              <a:ext cx="2270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AC </a:t>
              </a:r>
              <a:r>
                <a:rPr lang="en-US" sz="2400" dirty="0" err="1" smtClean="0"/>
                <a:t>vs</a:t>
              </a:r>
              <a:r>
                <a:rPr lang="en-US" sz="2400" dirty="0" smtClean="0"/>
                <a:t> DC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Competing standards</a:t>
            </a:r>
            <a:endParaRPr lang="en-US" dirty="0"/>
          </a:p>
        </p:txBody>
      </p:sp>
      <p:pic>
        <p:nvPicPr>
          <p:cNvPr id="19" name="Picture 18" descr="Old_4-4-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1600"/>
            <a:ext cx="8153400" cy="3455003"/>
          </a:xfrm>
          <a:prstGeom prst="rect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0" name="TextBox 19"/>
          <p:cNvSpPr txBox="1"/>
          <p:nvPr/>
        </p:nvSpPr>
        <p:spPr>
          <a:xfrm>
            <a:off x="762000" y="4842808"/>
            <a:ext cx="74676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Delivery for Atlantic, Mississippi &amp; Ohio RR </a:t>
            </a:r>
          </a:p>
          <a:p>
            <a:pPr algn="ctr">
              <a:spcAft>
                <a:spcPts val="600"/>
              </a:spcAft>
            </a:pPr>
            <a:r>
              <a:rPr lang="en-US" sz="2400" b="1" dirty="0" smtClean="0"/>
              <a:t>from Mason Machine Works (Taunton MA), 1873</a:t>
            </a:r>
          </a:p>
          <a:p>
            <a:pPr algn="ctr">
              <a:spcAft>
                <a:spcPts val="600"/>
              </a:spcAft>
            </a:pPr>
            <a:r>
              <a:rPr lang="en-US" sz="2400" dirty="0" smtClean="0"/>
              <a:t>Delivered on flat cars since gauge of train differed from railroads on which it was being carried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7-30 at 4.28.4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0232"/>
            <a:ext cx="8534400" cy="386339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10" descr="Picture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267200"/>
            <a:ext cx="8686800" cy="1829509"/>
          </a:xfrm>
          <a:prstGeom prst="rect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04800"/>
            <a:ext cx="5715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“</a:t>
            </a:r>
            <a:r>
              <a:rPr lang="en-US" sz="3200" dirty="0" err="1" smtClean="0">
                <a:latin typeface="Helvetica"/>
                <a:cs typeface="Helvetica"/>
              </a:rPr>
              <a:t>BBa</a:t>
            </a:r>
            <a:r>
              <a:rPr lang="en-US" sz="3200" dirty="0" smtClean="0">
                <a:latin typeface="Helvetica"/>
                <a:cs typeface="Helvetica"/>
              </a:rPr>
              <a:t>” standard biological part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3" name="Picture 2" descr="Partinp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759803"/>
            <a:ext cx="4967114" cy="1219200"/>
          </a:xfrm>
          <a:prstGeom prst="rect">
            <a:avLst/>
          </a:prstGeom>
        </p:spPr>
      </p:pic>
      <p:sp>
        <p:nvSpPr>
          <p:cNvPr id="4" name="Isosceles Triangle 3"/>
          <p:cNvSpPr/>
          <p:nvPr/>
        </p:nvSpPr>
        <p:spPr>
          <a:xfrm>
            <a:off x="1600200" y="2826603"/>
            <a:ext cx="1524000" cy="4572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5562600" y="2826603"/>
            <a:ext cx="1524000" cy="4572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3283803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“prefix” </a:t>
            </a:r>
          </a:p>
          <a:p>
            <a:pPr algn="ctr"/>
            <a:r>
              <a:rPr lang="en-US" sz="2400" dirty="0" smtClean="0">
                <a:latin typeface="Helvetica"/>
                <a:cs typeface="Helvetica"/>
              </a:rPr>
              <a:t>(</a:t>
            </a:r>
            <a:r>
              <a:rPr lang="en-US" sz="2400" dirty="0" err="1" smtClean="0">
                <a:latin typeface="Helvetica"/>
                <a:cs typeface="Helvetica"/>
              </a:rPr>
              <a:t>EcoRI</a:t>
            </a:r>
            <a:r>
              <a:rPr lang="en-US" sz="2400" dirty="0" smtClean="0">
                <a:latin typeface="Helvetica"/>
                <a:cs typeface="Helvetica"/>
              </a:rPr>
              <a:t>, </a:t>
            </a:r>
            <a:r>
              <a:rPr lang="en-US" sz="2400" dirty="0" err="1" smtClean="0">
                <a:latin typeface="Helvetica"/>
                <a:cs typeface="Helvetica"/>
              </a:rPr>
              <a:t>XbaI</a:t>
            </a:r>
            <a:r>
              <a:rPr lang="en-US" sz="2400" dirty="0" smtClean="0">
                <a:latin typeface="Helvetica"/>
                <a:cs typeface="Helvetica"/>
              </a:rPr>
              <a:t>)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3283803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“suffix” </a:t>
            </a:r>
          </a:p>
          <a:p>
            <a:pPr algn="ctr"/>
            <a:r>
              <a:rPr lang="en-US" sz="2400" dirty="0" smtClean="0">
                <a:latin typeface="Helvetica"/>
                <a:cs typeface="Helvetica"/>
              </a:rPr>
              <a:t>(</a:t>
            </a:r>
            <a:r>
              <a:rPr lang="en-US" sz="2400" dirty="0" err="1" smtClean="0">
                <a:latin typeface="Helvetica"/>
                <a:cs typeface="Helvetica"/>
              </a:rPr>
              <a:t>SpeI</a:t>
            </a:r>
            <a:r>
              <a:rPr lang="en-US" sz="2400" dirty="0" smtClean="0">
                <a:latin typeface="Helvetica"/>
                <a:cs typeface="Helvetica"/>
              </a:rPr>
              <a:t>, </a:t>
            </a:r>
            <a:r>
              <a:rPr lang="en-US" sz="2400" dirty="0" err="1" smtClean="0">
                <a:latin typeface="Helvetica"/>
                <a:cs typeface="Helvetica"/>
              </a:rPr>
              <a:t>PstI</a:t>
            </a:r>
            <a:r>
              <a:rPr lang="en-US" sz="2400" dirty="0" smtClean="0">
                <a:latin typeface="Helvetica"/>
                <a:cs typeface="Helvetica"/>
              </a:rPr>
              <a:t>)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1066800"/>
            <a:ext cx="523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any DNA-encoded biological function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9" name="Isosceles Triangle 8"/>
          <p:cNvSpPr/>
          <p:nvPr/>
        </p:nvSpPr>
        <p:spPr>
          <a:xfrm flipV="1">
            <a:off x="3429000" y="1524000"/>
            <a:ext cx="1524000" cy="4572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66800" y="990600"/>
            <a:ext cx="6553200" cy="3301424"/>
          </a:xfrm>
          <a:prstGeom prst="rect">
            <a:avLst/>
          </a:prstGeom>
          <a:noFill/>
          <a:ln w="2857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9144000" cy="48523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7620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latin typeface="Helvetica"/>
                <a:cs typeface="Helvetica"/>
              </a:rPr>
              <a:t>Physical Composition </a:t>
            </a:r>
            <a:r>
              <a:rPr lang="en-US" sz="3200" dirty="0" smtClean="0">
                <a:latin typeface="Helvetica"/>
                <a:cs typeface="Helvetica"/>
              </a:rPr>
              <a:t>of Standard Biological Parts</a:t>
            </a:r>
            <a:endParaRPr lang="en-US" sz="3200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048046"/>
            <a:ext cx="7018422" cy="58099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7620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latin typeface="Helvetica"/>
                <a:cs typeface="Helvetica"/>
              </a:rPr>
              <a:t>Physical Composition </a:t>
            </a:r>
            <a:r>
              <a:rPr lang="en-US" sz="3200" dirty="0" smtClean="0">
                <a:latin typeface="Helvetica"/>
                <a:cs typeface="Helvetica"/>
              </a:rPr>
              <a:t>of Standard Biological Parts</a:t>
            </a:r>
            <a:endParaRPr lang="en-US" sz="3200" dirty="0"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667000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E = </a:t>
            </a:r>
            <a:r>
              <a:rPr lang="en-US" sz="2400" dirty="0" err="1" smtClean="0">
                <a:latin typeface="Helvetica"/>
                <a:cs typeface="Helvetica"/>
              </a:rPr>
              <a:t>EcoRI</a:t>
            </a:r>
            <a:endParaRPr lang="en-US" sz="2400" dirty="0" smtClean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X = </a:t>
            </a:r>
            <a:r>
              <a:rPr lang="en-US" sz="2400" dirty="0" err="1" smtClean="0">
                <a:latin typeface="Helvetica"/>
                <a:cs typeface="Helvetica"/>
              </a:rPr>
              <a:t>XbaI</a:t>
            </a:r>
            <a:endParaRPr lang="en-US" sz="2400" dirty="0" smtClean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S = </a:t>
            </a:r>
            <a:r>
              <a:rPr lang="en-US" sz="2400" dirty="0" err="1" smtClean="0">
                <a:latin typeface="Helvetica"/>
                <a:cs typeface="Helvetica"/>
              </a:rPr>
              <a:t>SpeI</a:t>
            </a:r>
            <a:endParaRPr lang="en-US" sz="2400" dirty="0" smtClean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P = </a:t>
            </a:r>
            <a:r>
              <a:rPr lang="en-US" sz="2400" dirty="0" err="1" smtClean="0">
                <a:latin typeface="Helvetica"/>
                <a:cs typeface="Helvetica"/>
              </a:rPr>
              <a:t>PstI</a:t>
            </a:r>
            <a:endParaRPr lang="en-US" sz="2400" dirty="0" smtClean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M = Mixed site</a:t>
            </a:r>
            <a:endParaRPr lang="en-US" sz="2400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929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Let’s “</a:t>
            </a:r>
            <a:r>
              <a:rPr lang="en-US" sz="3200" dirty="0" err="1" smtClean="0">
                <a:latin typeface="Helvetica"/>
                <a:cs typeface="Helvetica"/>
              </a:rPr>
              <a:t>BioBrick</a:t>
            </a:r>
            <a:r>
              <a:rPr lang="en-US" sz="3200" dirty="0" smtClean="0">
                <a:latin typeface="Helvetica"/>
                <a:cs typeface="Helvetica"/>
              </a:rPr>
              <a:t>” Cph8 (= Cph1/EnvZ fusion)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3" name="Picture 2" descr="Partinp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512403"/>
            <a:ext cx="4967114" cy="1219200"/>
          </a:xfrm>
          <a:prstGeom prst="rect">
            <a:avLst/>
          </a:prstGeom>
        </p:spPr>
      </p:pic>
      <p:sp>
        <p:nvSpPr>
          <p:cNvPr id="4" name="Isosceles Triangle 3"/>
          <p:cNvSpPr/>
          <p:nvPr/>
        </p:nvSpPr>
        <p:spPr>
          <a:xfrm>
            <a:off x="1600200" y="4579203"/>
            <a:ext cx="1524000" cy="4572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5562600" y="4579203"/>
            <a:ext cx="1524000" cy="4572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5036403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“prefix” </a:t>
            </a:r>
          </a:p>
          <a:p>
            <a:pPr algn="ctr"/>
            <a:r>
              <a:rPr lang="en-US" sz="2400" dirty="0" smtClean="0">
                <a:latin typeface="Helvetica"/>
                <a:cs typeface="Helvetica"/>
              </a:rPr>
              <a:t>(</a:t>
            </a:r>
            <a:r>
              <a:rPr lang="en-US" sz="2400" dirty="0" err="1" smtClean="0">
                <a:latin typeface="Helvetica"/>
                <a:cs typeface="Helvetica"/>
              </a:rPr>
              <a:t>EcoRI</a:t>
            </a:r>
            <a:r>
              <a:rPr lang="en-US" sz="2400" dirty="0" smtClean="0">
                <a:latin typeface="Helvetica"/>
                <a:cs typeface="Helvetica"/>
              </a:rPr>
              <a:t>, </a:t>
            </a:r>
            <a:r>
              <a:rPr lang="en-US" sz="2400" dirty="0" err="1" smtClean="0">
                <a:latin typeface="Helvetica"/>
                <a:cs typeface="Helvetica"/>
              </a:rPr>
              <a:t>XbaI</a:t>
            </a:r>
            <a:r>
              <a:rPr lang="en-US" sz="2400" dirty="0" smtClean="0">
                <a:latin typeface="Helvetica"/>
                <a:cs typeface="Helvetica"/>
              </a:rPr>
              <a:t>)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5036403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“suffix” </a:t>
            </a:r>
          </a:p>
          <a:p>
            <a:pPr algn="ctr"/>
            <a:r>
              <a:rPr lang="en-US" sz="2400" dirty="0" smtClean="0">
                <a:latin typeface="Helvetica"/>
                <a:cs typeface="Helvetica"/>
              </a:rPr>
              <a:t>(</a:t>
            </a:r>
            <a:r>
              <a:rPr lang="en-US" sz="2400" dirty="0" err="1" smtClean="0">
                <a:latin typeface="Helvetica"/>
                <a:cs typeface="Helvetica"/>
              </a:rPr>
              <a:t>SpeI</a:t>
            </a:r>
            <a:r>
              <a:rPr lang="en-US" sz="2400" dirty="0" smtClean="0">
                <a:latin typeface="Helvetica"/>
                <a:cs typeface="Helvetica"/>
              </a:rPr>
              <a:t>, </a:t>
            </a:r>
            <a:r>
              <a:rPr lang="en-US" sz="2400" dirty="0" err="1" smtClean="0">
                <a:latin typeface="Helvetica"/>
                <a:cs typeface="Helvetica"/>
              </a:rPr>
              <a:t>PstI</a:t>
            </a:r>
            <a:r>
              <a:rPr lang="en-US" sz="2400" dirty="0" smtClean="0">
                <a:latin typeface="Helvetica"/>
                <a:cs typeface="Helvetica"/>
              </a:rPr>
              <a:t>)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2819400"/>
            <a:ext cx="523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any DNA-encoded biological function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9" name="Isosceles Triangle 8"/>
          <p:cNvSpPr/>
          <p:nvPr/>
        </p:nvSpPr>
        <p:spPr>
          <a:xfrm flipV="1">
            <a:off x="3429000" y="3276600"/>
            <a:ext cx="1524000" cy="4572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66800" y="2743200"/>
            <a:ext cx="6553200" cy="3301424"/>
          </a:xfrm>
          <a:prstGeom prst="rect">
            <a:avLst/>
          </a:prstGeom>
          <a:noFill/>
          <a:ln w="2857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19400" y="1321713"/>
            <a:ext cx="4357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Ginkgo’s Part Design Tool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ginkgobioworks.com/cgi/primer.cgi</a:t>
            </a:r>
            <a:endParaRPr lang="en-US" dirty="0"/>
          </a:p>
        </p:txBody>
      </p:sp>
      <p:sp>
        <p:nvSpPr>
          <p:cNvPr id="12" name="Action Button: Custom 11">
            <a:hlinkClick r:id="rId4" highlightClick="1"/>
          </p:cNvPr>
          <p:cNvSpPr/>
          <p:nvPr/>
        </p:nvSpPr>
        <p:spPr>
          <a:xfrm>
            <a:off x="1981200" y="1474113"/>
            <a:ext cx="762000" cy="710863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278</Words>
  <Application>Microsoft Macintosh PowerPoint</Application>
  <PresentationFormat>On-screen Show (4:3)</PresentationFormat>
  <Paragraphs>61</Paragraphs>
  <Slides>14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Standardization and Measurement lesson 1  </vt:lpstr>
      <vt:lpstr>Slide 2</vt:lpstr>
      <vt:lpstr>Competing standards</vt:lpstr>
      <vt:lpstr>Competing standards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Measurement Standards video from Jason Kelly</vt:lpstr>
      <vt:lpstr> Standardization and Measurement lesson 1  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Standardization and Measurement </dc:title>
  <dc:creator>Natalie Kuldell</dc:creator>
  <cp:lastModifiedBy>Natalie Kuldell</cp:lastModifiedBy>
  <cp:revision>19</cp:revision>
  <cp:lastPrinted>2011-07-31T11:54:22Z</cp:lastPrinted>
  <dcterms:created xsi:type="dcterms:W3CDTF">2012-01-24T19:07:30Z</dcterms:created>
  <dcterms:modified xsi:type="dcterms:W3CDTF">2012-01-24T19:33:53Z</dcterms:modified>
</cp:coreProperties>
</file>