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8" r:id="rId2"/>
    <p:sldId id="363" r:id="rId3"/>
    <p:sldId id="362" r:id="rId4"/>
    <p:sldId id="349" r:id="rId5"/>
    <p:sldId id="350" r:id="rId6"/>
    <p:sldId id="352" r:id="rId7"/>
    <p:sldId id="354" r:id="rId8"/>
    <p:sldId id="357" r:id="rId9"/>
    <p:sldId id="359" r:id="rId10"/>
    <p:sldId id="360" r:id="rId11"/>
    <p:sldId id="298" r:id="rId12"/>
    <p:sldId id="337" r:id="rId13"/>
    <p:sldId id="355" r:id="rId14"/>
    <p:sldId id="361" r:id="rId15"/>
  </p:sldIdLst>
  <p:sldSz cx="9144000" cy="6858000" type="screen4x3"/>
  <p:notesSz cx="7077075" cy="8955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2691" autoAdjust="0"/>
  </p:normalViewPr>
  <p:slideViewPr>
    <p:cSldViewPr>
      <p:cViewPr varScale="1">
        <p:scale>
          <a:sx n="101" d="100"/>
          <a:sy n="101" d="100"/>
        </p:scale>
        <p:origin x="-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412" y="-84"/>
      </p:cViewPr>
      <p:guideLst>
        <p:guide orient="horz" pos="2820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0B82487-BBE5-7540-8A56-DD73540FC7D7}" type="datetimeFigureOut">
              <a:rPr lang="en-US"/>
              <a:pPr/>
              <a:t>1/11/12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05825"/>
            <a:ext cx="3067050" cy="447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05825"/>
            <a:ext cx="3067050" cy="447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3C95D29-1FE3-3744-B90F-FF51342BCF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F69FEED-D291-294E-94CD-C1F8F9B5BC18}" type="datetimeFigureOut">
              <a:rPr lang="en-US"/>
              <a:pPr/>
              <a:t>1/11/12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52913"/>
            <a:ext cx="5661025" cy="40306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825"/>
            <a:ext cx="3067050" cy="447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05825"/>
            <a:ext cx="3067050" cy="447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C24688A-299C-984D-AE9F-405A7C8C4E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C7368-BB2B-594F-90BA-676AFD634DC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A176-781C-9B45-96EA-D604565CF01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95C6861-33A5-2C46-9F74-A5EE507D1BB6}" type="slidenum">
              <a:rPr lang="en-US"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E8E9305-9FD9-9A43-A3C1-88734ADE20BF}" type="slidenum">
              <a:rPr lang="en-US"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47964-3E3D-5C4A-80C4-FC6AD69B2541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57AE5-2507-3A44-B844-B5395F5E21C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C51A-6620-B04B-A108-B8ACD8EAAC5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10F96-BB7F-CC4B-A4EE-01A5003C2AF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2981E-8C9E-A441-BFC1-4EA0143E5E6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147E4-C36D-2040-B003-CA2506AA54B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F46DC-D6B5-4D40-BB7F-A97B4C690060}" type="slidenum">
              <a:rPr lang="en-US"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F920C-B65D-C543-8BC8-4ADA36F66191}" type="slidenum">
              <a:rPr lang="en-US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4792F-98C5-FE46-A4CB-5A68E661351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F9F8C-59D4-7945-999E-EA60994AF7B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1C943F-1229-CD42-B41D-F9C6D2783E14}" type="datetimeFigureOut">
              <a:rPr lang="en-US"/>
              <a:pPr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C7C57-A326-E646-A219-2792EF543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30184-F4F8-5745-A134-95929C526BE5}" type="datetimeFigureOut">
              <a:rPr lang="en-US"/>
              <a:pPr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019B5-F4D0-1849-A99F-2FE6AE691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D7629-4821-564B-8519-053B6C9AD44B}" type="datetimeFigureOut">
              <a:rPr lang="en-US"/>
              <a:pPr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FDA6D-9BBA-1A4E-9F35-5AEECB790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B60FC-D2B7-C74A-9494-D272E333805E}" type="datetimeFigureOut">
              <a:rPr lang="en-US"/>
              <a:pPr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6C095-21B8-2142-9A6C-60656532C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5C87AB-A631-FE40-8401-7836D152F0BD}" type="datetimeFigureOut">
              <a:rPr lang="en-US"/>
              <a:pPr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7D3AB-4D20-8946-BDA0-D751C43B9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E2CC15-15EF-4141-B9A4-F345B6D634AA}" type="datetimeFigureOut">
              <a:rPr lang="en-US"/>
              <a:pPr/>
              <a:t>1/11/12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5216C-D804-FB48-AA4E-0EB54883D8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0C9C9-29B7-1A4A-B10A-BB802465AAA1}" type="datetimeFigureOut">
              <a:rPr lang="en-US"/>
              <a:pPr/>
              <a:t>1/11/12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C70A0-D6F9-2540-BD5F-88484B6E4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A73C0-A1D5-ED4F-8D3F-A3A73C6B08E5}" type="datetimeFigureOut">
              <a:rPr lang="en-US"/>
              <a:pPr/>
              <a:t>1/11/12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E12DF-2897-874A-A1AB-81086BBE9B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11444-6D3B-594B-9916-016431BAE35A}" type="datetimeFigureOut">
              <a:rPr lang="en-US"/>
              <a:pPr/>
              <a:t>1/11/12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1D58E-4E3D-E144-A93D-0B587472E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C2DD57-BCD0-9F4A-89CA-642FF6EDFE96}" type="datetimeFigureOut">
              <a:rPr lang="en-US"/>
              <a:pPr/>
              <a:t>1/11/12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3CCF1-E20C-E446-87D0-BE5433F28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8A54C-A776-0748-849B-79B2EE80C5A5}" type="datetimeFigureOut">
              <a:rPr lang="en-US"/>
              <a:pPr/>
              <a:t>1/11/12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245B0-6780-1847-BD2F-F3742D7838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charset="0"/>
              </a:defRPr>
            </a:lvl1pPr>
          </a:lstStyle>
          <a:p>
            <a:fld id="{DBBF273F-7315-F04D-AF0C-788DC5FB3664}" type="datetimeFigureOut">
              <a:rPr lang="en-US"/>
              <a:pPr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charset="0"/>
              </a:defRPr>
            </a:lvl1pPr>
          </a:lstStyle>
          <a:p>
            <a:fld id="{2684D54A-C88A-7145-B496-74049D0B2B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2x8pkL6bAeQ&amp;feature=youtu.be" TargetMode="External"/><Relationship Id="rId5" Type="http://schemas.openxmlformats.org/officeDocument/2006/relationships/hyperlink" Target="http://www.youtube.com/watch?v=8oHSRBZGMdM&amp;feature=youtu.be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685800"/>
          </a:xfrm>
        </p:spPr>
        <p:txBody>
          <a:bodyPr/>
          <a:lstStyle/>
          <a:p>
            <a:r>
              <a:rPr lang="en-US" sz="3600"/>
              <a:t>Lab 2: iTune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230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/>
              <a:t>Itinerary:</a:t>
            </a:r>
          </a:p>
          <a:p>
            <a:r>
              <a:rPr lang="en-US" sz="2400"/>
              <a:t>Lab Introduction</a:t>
            </a:r>
          </a:p>
          <a:p>
            <a:r>
              <a:rPr lang="en-US" sz="2400"/>
              <a:t>Perform the student lab</a:t>
            </a:r>
          </a:p>
          <a:p>
            <a:pPr>
              <a:buFont typeface="Arial" charset="0"/>
              <a:buNone/>
            </a:pPr>
            <a:r>
              <a:rPr lang="en-US" sz="2400"/>
              <a:t>		-Use the McFarlane Standards and color chips</a:t>
            </a:r>
          </a:p>
          <a:p>
            <a:r>
              <a:rPr lang="en-US" sz="2400"/>
              <a:t>Analyze results</a:t>
            </a:r>
          </a:p>
          <a:p>
            <a:r>
              <a:rPr lang="en-US" sz="2400"/>
              <a:t>Teacher preparation: Creating overnight cultures</a:t>
            </a:r>
          </a:p>
          <a:p>
            <a:r>
              <a:rPr lang="en-US" sz="2400"/>
              <a:t>Homework</a:t>
            </a:r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"/>
            <a:ext cx="7600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632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2514600"/>
            <a:ext cx="72596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endParaRPr lang="en-US" sz="1000"/>
          </a:p>
          <a:p>
            <a:r>
              <a:rPr lang="en-US" sz="2400"/>
              <a:t>Would we need the LacY and LacA genes if they are only involved after the lactose is metabolized?</a:t>
            </a:r>
          </a:p>
          <a:p>
            <a:endParaRPr lang="en-US" sz="1000"/>
          </a:p>
          <a:p>
            <a:r>
              <a:rPr lang="en-US" sz="2400"/>
              <a:t>Would we want the operator?</a:t>
            </a:r>
          </a:p>
          <a:p>
            <a:endParaRPr lang="en-US" sz="1000"/>
          </a:p>
          <a:p>
            <a:r>
              <a:rPr lang="en-US" sz="2400"/>
              <a:t>What if we could reconstruct this operon?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5867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00800" y="609600"/>
            <a:ext cx="2514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Verdana" charset="0"/>
              </a:rPr>
              <a:t>If given ONPG* as a substrate</a:t>
            </a:r>
          </a:p>
          <a:p>
            <a:r>
              <a:rPr lang="en-US" sz="2200">
                <a:latin typeface="Verdana" charset="0"/>
              </a:rPr>
              <a:t>(*</a:t>
            </a:r>
            <a:r>
              <a:rPr lang="en-US" sz="2200"/>
              <a:t>o-nitrophenyl-</a:t>
            </a:r>
            <a:r>
              <a:rPr lang="el-GR" sz="2200"/>
              <a:t>β-</a:t>
            </a:r>
            <a:r>
              <a:rPr lang="en-US" sz="2200"/>
              <a:t>    D-galactoside)</a:t>
            </a:r>
          </a:p>
          <a:p>
            <a:endParaRPr lang="en-US" sz="2200">
              <a:latin typeface="Verdana" charset="0"/>
            </a:endParaRPr>
          </a:p>
          <a:p>
            <a:r>
              <a:rPr lang="en-US" sz="2200">
                <a:latin typeface="Verdana" charset="0"/>
              </a:rPr>
              <a:t> LacZ will produce</a:t>
            </a:r>
          </a:p>
          <a:p>
            <a:r>
              <a:rPr lang="en-US" sz="2200">
                <a:latin typeface="Verdana" charset="0"/>
              </a:rPr>
              <a:t>Galactose </a:t>
            </a:r>
          </a:p>
          <a:p>
            <a:r>
              <a:rPr lang="en-US" sz="2200">
                <a:latin typeface="Verdana" charset="0"/>
              </a:rPr>
              <a:t>o-nitrophenol, </a:t>
            </a:r>
          </a:p>
          <a:p>
            <a:r>
              <a:rPr lang="en-US" sz="2200">
                <a:latin typeface="Verdana" charset="0"/>
              </a:rPr>
              <a:t>Which is yellow!</a:t>
            </a:r>
          </a:p>
          <a:p>
            <a:endParaRPr lang="en-US" sz="2200">
              <a:latin typeface="Verdana" charset="0"/>
            </a:endParaRPr>
          </a:p>
          <a:p>
            <a:r>
              <a:rPr lang="en-US" sz="2200" i="1">
                <a:latin typeface="Verdana" charset="0"/>
              </a:rPr>
              <a:t>An indicator of enzyme activity</a:t>
            </a:r>
          </a:p>
          <a:p>
            <a:endParaRPr lang="en-US" sz="2000">
              <a:latin typeface="Verdana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90600" y="3505200"/>
            <a:ext cx="1676400" cy="1905000"/>
          </a:xfrm>
          <a:prstGeom prst="wedgeRoundRectCallout">
            <a:avLst>
              <a:gd name="adj1" fmla="val 62794"/>
              <a:gd name="adj2" fmla="val -8894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Promoter: </a:t>
            </a: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Strong</a:t>
            </a: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Medium</a:t>
            </a: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Weak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124200" y="3657600"/>
            <a:ext cx="1600200" cy="1752600"/>
          </a:xfrm>
          <a:prstGeom prst="wedgeRoundRectCallout">
            <a:avLst>
              <a:gd name="adj1" fmla="val 20965"/>
              <a:gd name="adj2" fmla="val -1011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RBS:</a:t>
            </a: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Strong</a:t>
            </a: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Medium</a:t>
            </a:r>
          </a:p>
          <a:p>
            <a:pPr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Weak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181600" y="3657600"/>
            <a:ext cx="914400" cy="612775"/>
          </a:xfrm>
          <a:prstGeom prst="wedgeRoundRectCallout">
            <a:avLst>
              <a:gd name="adj1" fmla="val -46759"/>
              <a:gd name="adj2" fmla="val -21113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LacZ</a:t>
            </a:r>
          </a:p>
          <a:p>
            <a:pPr algn="ctr"/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ORF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3000" y="5867400"/>
            <a:ext cx="7215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What if we mix and match the Promoters and RBS?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9600"/>
            <a:ext cx="7848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447800" y="7620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Your Assignments: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6096000" cy="4673600"/>
        </p:xfrm>
        <a:graphic>
          <a:graphicData uri="http://schemas.openxmlformats.org/drawingml/2006/table">
            <a:tbl>
              <a:tblPr/>
              <a:tblGrid>
                <a:gridCol w="1524000"/>
                <a:gridCol w="4572000"/>
              </a:tblGrid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Team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Samples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R, 2-1, 2-2, 2-3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Orange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R, 2-4, 2-5, 2-6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Yellow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R, 2-7, 2-8, 2-9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R, 2-1, 2-2, 2-3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R, 2-4, 2-5, 2-6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Pink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R, 2-7, 2-8, 2-9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Violet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R, 2-1, 2-2, 2-3,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Grey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R, 2-4, 2-5, 2-6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R, 2-7, 2-8, 2-9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15200" cy="5662613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Summary of today’s procedure:</a:t>
            </a:r>
          </a:p>
          <a:p>
            <a:endParaRPr lang="en-US" sz="1400"/>
          </a:p>
          <a:p>
            <a:pPr>
              <a:buFont typeface="Verdana" charset="0"/>
              <a:buAutoNum type="arabicPeriod"/>
            </a:pPr>
            <a:r>
              <a:rPr lang="en-US" sz="2200"/>
              <a:t>Obtain McFarland Standards</a:t>
            </a:r>
          </a:p>
          <a:p>
            <a:pPr>
              <a:buFont typeface="Verdana" charset="0"/>
              <a:buAutoNum type="arabicPeriod"/>
            </a:pPr>
            <a:endParaRPr lang="en-US" sz="1000"/>
          </a:p>
          <a:p>
            <a:pPr>
              <a:buFont typeface="Verdana" charset="0"/>
              <a:buAutoNum type="arabicPeriod"/>
            </a:pPr>
            <a:r>
              <a:rPr lang="en-US" sz="2200"/>
              <a:t>Make 3 mls of 1:10 dilution of your assigned samples</a:t>
            </a:r>
          </a:p>
          <a:p>
            <a:pPr>
              <a:buFont typeface="Verdana" charset="0"/>
              <a:buAutoNum type="arabicPeriod"/>
            </a:pPr>
            <a:endParaRPr lang="en-US" sz="1000"/>
          </a:p>
          <a:p>
            <a:pPr>
              <a:buFont typeface="Verdana" charset="0"/>
              <a:buAutoNum type="arabicPeriod"/>
            </a:pPr>
            <a:r>
              <a:rPr lang="en-US" sz="2200"/>
              <a:t>Compare the samples with the McFarland Standards—These are the OD 600 results</a:t>
            </a:r>
          </a:p>
          <a:p>
            <a:pPr>
              <a:buFont typeface="Verdana" charset="0"/>
              <a:buAutoNum type="arabicPeriod"/>
            </a:pPr>
            <a:endParaRPr lang="en-US" sz="1000"/>
          </a:p>
          <a:p>
            <a:pPr>
              <a:buFont typeface="Verdana" charset="0"/>
              <a:buAutoNum type="arabicPeriod"/>
            </a:pPr>
            <a:r>
              <a:rPr lang="en-US" sz="2200"/>
              <a:t>Lyse cells (CHCl</a:t>
            </a:r>
            <a:r>
              <a:rPr lang="en-US" sz="2200" baseline="-25000"/>
              <a:t>3</a:t>
            </a:r>
            <a:r>
              <a:rPr lang="en-US" sz="2200"/>
              <a:t> is in the hood)</a:t>
            </a:r>
          </a:p>
          <a:p>
            <a:pPr>
              <a:buFont typeface="Verdana" charset="0"/>
              <a:buAutoNum type="arabicPeriod"/>
            </a:pPr>
            <a:endParaRPr lang="en-US" sz="1000"/>
          </a:p>
          <a:p>
            <a:pPr>
              <a:buFont typeface="Verdana" charset="0"/>
              <a:buAutoNum type="arabicPeriod"/>
            </a:pPr>
            <a:r>
              <a:rPr lang="en-US" sz="2200"/>
              <a:t>Conduct the reaction—watch the time!</a:t>
            </a:r>
          </a:p>
          <a:p>
            <a:pPr>
              <a:buFont typeface="Verdana" charset="0"/>
              <a:buAutoNum type="arabicPeriod"/>
            </a:pPr>
            <a:endParaRPr lang="en-US" sz="1000"/>
          </a:p>
          <a:p>
            <a:pPr>
              <a:buFont typeface="Verdana" charset="0"/>
              <a:buAutoNum type="arabicPeriod"/>
            </a:pPr>
            <a:r>
              <a:rPr lang="en-US" sz="2200"/>
              <a:t>Compare the resulting yellow color with the paint chips—These are the OD 420 results.</a:t>
            </a:r>
          </a:p>
          <a:p>
            <a:pPr>
              <a:buFont typeface="Verdana" charset="0"/>
              <a:buAutoNum type="arabicPeriod"/>
            </a:pPr>
            <a:endParaRPr lang="en-US" sz="1000"/>
          </a:p>
          <a:p>
            <a:pPr>
              <a:buFont typeface="Verdana" charset="0"/>
              <a:buAutoNum type="arabicPeriod"/>
            </a:pPr>
            <a:r>
              <a:rPr lang="en-US" sz="2200"/>
              <a:t>Calculate Miller Units</a:t>
            </a:r>
          </a:p>
          <a:p>
            <a:pPr>
              <a:buFont typeface="Verdana" charset="0"/>
              <a:buAutoNum type="arabicPeriod"/>
            </a:pPr>
            <a:endParaRPr lang="en-US" sz="1000"/>
          </a:p>
          <a:p>
            <a:pPr>
              <a:buFont typeface="Verdana" charset="0"/>
              <a:buAutoNum type="arabicPeriod"/>
            </a:pPr>
            <a:r>
              <a:rPr lang="en-US" sz="2200"/>
              <a:t>Report data to us.</a:t>
            </a:r>
          </a:p>
          <a:p>
            <a:pPr>
              <a:buFont typeface="Verdana" charset="0"/>
              <a:buAutoNum type="arabicPeriod"/>
            </a:pPr>
            <a:endParaRPr lang="en-US" sz="22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85800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engineering paradigm</a:t>
            </a:r>
          </a:p>
        </p:txBody>
      </p:sp>
      <p:sp>
        <p:nvSpPr>
          <p:cNvPr id="7171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172200" y="4800600"/>
            <a:ext cx="2057400" cy="993775"/>
          </a:xfrm>
          <a:prstGeom prst="wedgeRoundRectCallout">
            <a:avLst>
              <a:gd name="adj1" fmla="val -78653"/>
              <a:gd name="adj2" fmla="val -2059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ea typeface="Arial" charset="0"/>
                <a:cs typeface="Arial" charset="0"/>
              </a:rPr>
              <a:t>The focus of this lab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676400" y="2514600"/>
            <a:ext cx="1752600" cy="914400"/>
          </a:xfrm>
          <a:prstGeom prst="roundRect">
            <a:avLst>
              <a:gd name="adj" fmla="val 14815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Verdana" charset="0"/>
              </a:rPr>
              <a:t>Design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943600" y="2514600"/>
            <a:ext cx="18288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Verdana" charset="0"/>
              </a:rPr>
              <a:t>Build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733800" y="4800600"/>
            <a:ext cx="18288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Verdana" charset="0"/>
              </a:rPr>
              <a:t>Test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191000" y="28194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7336643">
            <a:off x="5463382" y="3882231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Up Arrow 11"/>
          <p:cNvSpPr/>
          <p:nvPr/>
        </p:nvSpPr>
        <p:spPr>
          <a:xfrm rot="19066534">
            <a:off x="3084513" y="3694113"/>
            <a:ext cx="485775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85800"/>
            <a:ext cx="43434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3352800"/>
            <a:ext cx="739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/>
              <a:t>You will be </a:t>
            </a:r>
            <a:r>
              <a:rPr lang="en-US" sz="2200" i="1"/>
              <a:t>characterizing</a:t>
            </a:r>
            <a:r>
              <a:rPr lang="en-US" sz="2200"/>
              <a:t> the device:</a:t>
            </a:r>
          </a:p>
          <a:p>
            <a:pPr>
              <a:lnSpc>
                <a:spcPct val="150000"/>
              </a:lnSpc>
            </a:pPr>
            <a:r>
              <a:rPr lang="en-US" sz="2200"/>
              <a:t>Can we tune it to the output we want?</a:t>
            </a:r>
          </a:p>
          <a:p>
            <a:pPr>
              <a:lnSpc>
                <a:spcPct val="150000"/>
              </a:lnSpc>
            </a:pPr>
            <a:r>
              <a:rPr lang="en-US" sz="2200"/>
              <a:t>Why would we want to do this?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914400"/>
            <a:ext cx="731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4114800" y="1676400"/>
            <a:ext cx="1905000" cy="688975"/>
          </a:xfrm>
          <a:prstGeom prst="wedgeRoundRectCallout">
            <a:avLst>
              <a:gd name="adj1" fmla="val -40389"/>
              <a:gd name="adj2" fmla="val 9014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1"/>
                </a:solidFill>
                <a:ea typeface="Arial" charset="0"/>
                <a:cs typeface="Arial" charset="0"/>
                <a:hlinkClick r:id="rId4"/>
              </a:rPr>
              <a:t>Open Reading Frame</a:t>
            </a:r>
            <a:endParaRPr lang="en-US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3124200"/>
            <a:ext cx="1524000" cy="762000"/>
          </a:xfrm>
          <a:prstGeom prst="wedgeRoundRectCallout">
            <a:avLst>
              <a:gd name="adj1" fmla="val 76514"/>
              <a:gd name="adj2" fmla="val -748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1"/>
                </a:solidFill>
                <a:ea typeface="Arial" charset="0"/>
                <a:cs typeface="Arial" charset="0"/>
                <a:hlinkClick r:id="rId5"/>
              </a:rPr>
              <a:t>Promoter</a:t>
            </a:r>
            <a:r>
              <a:rPr lang="en-US">
                <a:solidFill>
                  <a:schemeClr val="tx1"/>
                </a:solidFill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495800" y="3810000"/>
            <a:ext cx="2133600" cy="838200"/>
          </a:xfrm>
          <a:prstGeom prst="wedgeRoundRectCallout">
            <a:avLst>
              <a:gd name="adj1" fmla="val -85119"/>
              <a:gd name="adj2" fmla="val -1311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1"/>
                </a:solidFill>
                <a:ea typeface="Arial" charset="0"/>
                <a:cs typeface="Arial" charset="0"/>
              </a:rPr>
              <a:t>Ribosome binding site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5029200"/>
            <a:ext cx="8518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What do each of these parts do?</a:t>
            </a:r>
          </a:p>
          <a:p>
            <a:endParaRPr lang="en-US" sz="1200"/>
          </a:p>
          <a:p>
            <a:r>
              <a:rPr lang="en-US" sz="2400"/>
              <a:t>What part(s) of the operon will control the rate of expression?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286000" y="4038600"/>
            <a:ext cx="1447800" cy="612775"/>
          </a:xfrm>
          <a:prstGeom prst="wedgeRoundRectCallout">
            <a:avLst>
              <a:gd name="adj1" fmla="val -4264"/>
              <a:gd name="adj2" fmla="val -20007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1"/>
                </a:solidFill>
                <a:ea typeface="Arial" charset="0"/>
                <a:cs typeface="Arial" charset="0"/>
              </a:rPr>
              <a:t>Operator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53000" y="381000"/>
            <a:ext cx="3657600" cy="612775"/>
          </a:xfrm>
          <a:prstGeom prst="wedgeRoundRectCallout">
            <a:avLst>
              <a:gd name="adj1" fmla="val -108797"/>
              <a:gd name="adj2" fmla="val 6802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1"/>
                </a:solidFill>
                <a:ea typeface="Arial" charset="0"/>
                <a:cs typeface="Arial" charset="0"/>
              </a:rPr>
              <a:t>A well understood system. Might be good to use here…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build="allAtOnce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632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" y="2590800"/>
            <a:ext cx="7259638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LacZ gene codes for Beta Galactosidase which converts lactose to glucose and galactose:</a:t>
            </a:r>
          </a:p>
          <a:p>
            <a:endParaRPr lang="en-US" sz="1000"/>
          </a:p>
          <a:p>
            <a:r>
              <a:rPr lang="en-US" sz="2400"/>
              <a:t>We could measure the production of galactose or glucose but is there a better way?</a:t>
            </a:r>
          </a:p>
          <a:p>
            <a:endParaRPr lang="en-US" sz="1000"/>
          </a:p>
          <a:p>
            <a:r>
              <a:rPr lang="en-US" sz="2400"/>
              <a:t>What if we could trick the operon into producing something we could see? Or measure easily?</a:t>
            </a:r>
          </a:p>
          <a:p>
            <a:pPr>
              <a:buFont typeface="Arial" charset="0"/>
              <a:buChar char="•"/>
            </a:pPr>
            <a:endParaRPr lang="en-US" sz="10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14677</TotalTime>
  <Words>474</Words>
  <Application>Microsoft Office PowerPoint</Application>
  <PresentationFormat>On-screen Show (4:3)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Verdana</vt:lpstr>
      <vt:lpstr>Calibri</vt:lpstr>
      <vt:lpstr>ＭＳ Ｐゴシック</vt:lpstr>
      <vt:lpstr>Office Theme</vt:lpstr>
      <vt:lpstr>Lab 2: iTune</vt:lpstr>
      <vt:lpstr>Slide 2</vt:lpstr>
      <vt:lpstr>Slide 3</vt:lpstr>
      <vt:lpstr>Slide 4</vt:lpstr>
      <vt:lpstr>Slide 5</vt:lpstr>
      <vt:lpstr>An engineering paradigm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Natalie Kuldell</cp:lastModifiedBy>
  <cp:revision>181</cp:revision>
  <dcterms:created xsi:type="dcterms:W3CDTF">2012-01-11T17:38:57Z</dcterms:created>
  <dcterms:modified xsi:type="dcterms:W3CDTF">2012-01-11T17:42:21Z</dcterms:modified>
</cp:coreProperties>
</file>