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Natalie Kuldell"/>
  <p:cmAuthor clrIdx="1" id="1" initials="" lastIdx="2" name="Karen Ingra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5-13T12:17:47.117">
    <p:pos x="299" y="214"/>
    <p:text>I LOVE this "what's behind door # 1" style! Thank you for making this slide.</p:text>
  </p:cm>
  <p:cm authorId="1" idx="1" dt="2019-05-13T12:17:47.116">
    <p:pos x="299" y="214"/>
    <p:text>Hehe! Thank you!</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05-13T12:18:59.078">
    <p:pos x="299" y="214"/>
    <p:text>here too, I love the way you've added the orange color to identify the important parts of the curve! Thank you!</p:text>
  </p:cm>
  <p:cm authorId="1" idx="2" dt="2019-05-13T12:18:59.078">
    <p:pos x="299" y="214"/>
    <p:text>Yes! Good! I was trying to think of "the thing" that was the most important element to distinguish on the slide when you are teaching. Let me know how it goes!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15e60e2a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15e60e2a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15e60e2aa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15e60e2aa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15e60e2aa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15e60e2aa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15e60e2aa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515e60e2aa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515e60e2aa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15e60e2aa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15e60e2aa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15e60e2aa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15e60e2aa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15e60e2aa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515e60e2aa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515e60e2aa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515e60e2aa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15e60e2aa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15e60e2aa_1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15e60e2aa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ba22b1a7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ba22b1a7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15e60e2aa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15e60e2aa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515e60e2aa_1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515e60e2aa_1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515e60e2aa_1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515e60e2aa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15e60e2aa_1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15e60e2aa_1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15e60e2aa_1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15e60e2aa_1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515e60e2aa_1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515e60e2aa_1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515e60e2aa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515e60e2aa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515e60e2aa_1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515e60e2aa_1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515e60e2aa_1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515e60e2aa_1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515e60e2aa_1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515e60e2aa_1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ba22b1a7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ba22b1a7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515e60e2aa_1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515e60e2aa_1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515e60e2aa_1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515e60e2aa_1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515e60e2aa_1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515e60e2aa_1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515e60e2aa_1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515e60e2aa_1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515e60e2aa_1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515e60e2aa_1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515e60e2aa_1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515e60e2aa_1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4d0813d00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4d0813d00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ba22b1a7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ba22b1a7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ba22b1a7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ba22b1a7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ba22b1a7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ba22b1a7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15e60e2a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15e60e2a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3b8ea72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3b8ea72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15e60e2a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15e60e2a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6" name="Google Shape;4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 name="Google Shape;3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1600"/>
              </a:spcBef>
              <a:spcAft>
                <a:spcPts val="0"/>
              </a:spcAft>
              <a:buClr>
                <a:srgbClr val="FFFFFF"/>
              </a:buClr>
              <a:buSzPts val="1400"/>
              <a:buChar char="○"/>
              <a:defRPr>
                <a:solidFill>
                  <a:srgbClr val="FFFFFF"/>
                </a:solidFill>
              </a:defRPr>
            </a:lvl2pPr>
            <a:lvl3pPr indent="-317500" lvl="2" marL="1371600">
              <a:spcBef>
                <a:spcPts val="1600"/>
              </a:spcBef>
              <a:spcAft>
                <a:spcPts val="0"/>
              </a:spcAft>
              <a:buClr>
                <a:srgbClr val="FFFFFF"/>
              </a:buClr>
              <a:buSzPts val="1400"/>
              <a:buChar char="■"/>
              <a:defRPr>
                <a:solidFill>
                  <a:srgbClr val="FFFFFF"/>
                </a:solidFill>
              </a:defRPr>
            </a:lvl3pPr>
            <a:lvl4pPr indent="-317500" lvl="3" marL="1828800">
              <a:spcBef>
                <a:spcPts val="1600"/>
              </a:spcBef>
              <a:spcAft>
                <a:spcPts val="0"/>
              </a:spcAft>
              <a:buClr>
                <a:srgbClr val="FFFFFF"/>
              </a:buClr>
              <a:buSzPts val="1400"/>
              <a:buChar char="●"/>
              <a:defRPr>
                <a:solidFill>
                  <a:srgbClr val="FFFFFF"/>
                </a:solidFill>
              </a:defRPr>
            </a:lvl4pPr>
            <a:lvl5pPr indent="-317500" lvl="4" marL="2286000">
              <a:spcBef>
                <a:spcPts val="1600"/>
              </a:spcBef>
              <a:spcAft>
                <a:spcPts val="0"/>
              </a:spcAft>
              <a:buClr>
                <a:srgbClr val="FFFFFF"/>
              </a:buClr>
              <a:buSzPts val="1400"/>
              <a:buChar char="○"/>
              <a:defRPr>
                <a:solidFill>
                  <a:srgbClr val="FFFFFF"/>
                </a:solidFill>
              </a:defRPr>
            </a:lvl5pPr>
            <a:lvl6pPr indent="-317500" lvl="5" marL="2743200">
              <a:spcBef>
                <a:spcPts val="1600"/>
              </a:spcBef>
              <a:spcAft>
                <a:spcPts val="0"/>
              </a:spcAft>
              <a:buClr>
                <a:srgbClr val="FFFFFF"/>
              </a:buClr>
              <a:buSzPts val="1400"/>
              <a:buChar char="■"/>
              <a:defRPr>
                <a:solidFill>
                  <a:srgbClr val="FFFFFF"/>
                </a:solidFill>
              </a:defRPr>
            </a:lvl6pPr>
            <a:lvl7pPr indent="-317500" lvl="6" marL="3200400">
              <a:spcBef>
                <a:spcPts val="16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Char char="■"/>
              <a:defRPr>
                <a:solidFill>
                  <a:srgbClr val="FFFFFF"/>
                </a:solidFill>
              </a:defRPr>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1pPr>
            <a:lvl2pPr lvl="1">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2pPr>
            <a:lvl3pPr lvl="2">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3pPr>
            <a:lvl4pPr lvl="3">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4pPr>
            <a:lvl5pPr lvl="4">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5pPr>
            <a:lvl6pPr lvl="5">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6pPr>
            <a:lvl7pPr lvl="6">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7pPr>
            <a:lvl8pPr lvl="7">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8pPr>
            <a:lvl9pPr lvl="8">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Avenir"/>
              <a:buChar char="●"/>
              <a:defRPr sz="1800">
                <a:solidFill>
                  <a:schemeClr val="dk2"/>
                </a:solidFill>
                <a:latin typeface="Avenir"/>
                <a:ea typeface="Avenir"/>
                <a:cs typeface="Avenir"/>
                <a:sym typeface="Avenir"/>
              </a:defRPr>
            </a:lvl1pPr>
            <a:lvl2pPr indent="-317500" lvl="1" marL="9144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2pPr>
            <a:lvl3pPr indent="-317500" lvl="2" marL="13716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3pPr>
            <a:lvl4pPr indent="-317500" lvl="3" marL="18288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4pPr>
            <a:lvl5pPr indent="-317500" lvl="4" marL="22860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5pPr>
            <a:lvl6pPr indent="-317500" lvl="5" marL="27432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6pPr>
            <a:lvl7pPr indent="-317500" lvl="6" marL="32004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7pPr>
            <a:lvl8pPr indent="-317500" lvl="7" marL="36576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8pPr>
            <a:lvl9pPr indent="-317500" lvl="8" marL="4114800">
              <a:lnSpc>
                <a:spcPct val="115000"/>
              </a:lnSpc>
              <a:spcBef>
                <a:spcPts val="1600"/>
              </a:spcBef>
              <a:spcAft>
                <a:spcPts val="1600"/>
              </a:spcAft>
              <a:buClr>
                <a:schemeClr val="dk2"/>
              </a:buClr>
              <a:buSzPts val="1400"/>
              <a:buFont typeface="Avenir"/>
              <a:buChar char="■"/>
              <a:defRPr>
                <a:solidFill>
                  <a:schemeClr val="dk2"/>
                </a:solidFill>
                <a:latin typeface="Avenir"/>
                <a:ea typeface="Avenir"/>
                <a:cs typeface="Avenir"/>
                <a:sym typeface="Aveni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comments" Target="../comments/commen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5.png"/><Relationship Id="rId4" Type="http://schemas.openxmlformats.org/officeDocument/2006/relationships/image" Target="../media/image7.jpg"/><Relationship Id="rId5" Type="http://schemas.openxmlformats.org/officeDocument/2006/relationships/image" Target="../media/image17.jpg"/><Relationship Id="rId6"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jp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pic>
        <p:nvPicPr>
          <p:cNvPr id="53" name="Google Shape;53;p13"/>
          <p:cNvPicPr preferRelativeResize="0"/>
          <p:nvPr/>
        </p:nvPicPr>
        <p:blipFill rotWithShape="1">
          <a:blip r:embed="rId3">
            <a:alphaModFix/>
          </a:blip>
          <a:srcRect b="30177" l="0" r="0" t="0"/>
          <a:stretch/>
        </p:blipFill>
        <p:spPr>
          <a:xfrm>
            <a:off x="535550" y="1048549"/>
            <a:ext cx="5620230" cy="1300800"/>
          </a:xfrm>
          <a:prstGeom prst="rect">
            <a:avLst/>
          </a:prstGeom>
          <a:noFill/>
          <a:ln>
            <a:noFill/>
          </a:ln>
        </p:spPr>
      </p:pic>
      <p:pic>
        <p:nvPicPr>
          <p:cNvPr id="54" name="Google Shape;54;p13"/>
          <p:cNvPicPr preferRelativeResize="0"/>
          <p:nvPr/>
        </p:nvPicPr>
        <p:blipFill>
          <a:blip r:embed="rId4">
            <a:alphaModFix/>
          </a:blip>
          <a:stretch>
            <a:fillRect/>
          </a:stretch>
        </p:blipFill>
        <p:spPr>
          <a:xfrm>
            <a:off x="6332700" y="1954150"/>
            <a:ext cx="2385949" cy="2250975"/>
          </a:xfrm>
          <a:prstGeom prst="rect">
            <a:avLst/>
          </a:prstGeom>
          <a:noFill/>
          <a:ln>
            <a:noFill/>
          </a:ln>
        </p:spPr>
      </p:pic>
      <p:sp>
        <p:nvSpPr>
          <p:cNvPr id="55" name="Google Shape;55;p13"/>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170625" y="4710000"/>
            <a:ext cx="2349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9ABE2"/>
                </a:solidFill>
              </a:rPr>
              <a:t>BioBuilder.org</a:t>
            </a:r>
            <a:endParaRPr>
              <a:solidFill>
                <a:srgbClr val="29ABE2"/>
              </a:solidFill>
            </a:endParaRPr>
          </a:p>
        </p:txBody>
      </p:sp>
      <p:sp>
        <p:nvSpPr>
          <p:cNvPr id="57" name="Google Shape;57;p13"/>
          <p:cNvSpPr txBox="1"/>
          <p:nvPr/>
        </p:nvSpPr>
        <p:spPr>
          <a:xfrm>
            <a:off x="413575" y="2692475"/>
            <a:ext cx="53634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rgbClr val="6DC066"/>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sz="3600">
              <a:solidFill>
                <a:srgbClr val="6DC066"/>
              </a:solidFill>
              <a:latin typeface="Avenir"/>
              <a:ea typeface="Avenir"/>
              <a:cs typeface="Avenir"/>
              <a:sym typeface="Avenir"/>
            </a:endParaRPr>
          </a:p>
        </p:txBody>
      </p:sp>
      <p:sp>
        <p:nvSpPr>
          <p:cNvPr id="58" name="Google Shape;58;p13"/>
          <p:cNvSpPr txBox="1"/>
          <p:nvPr/>
        </p:nvSpPr>
        <p:spPr>
          <a:xfrm>
            <a:off x="462575" y="3693900"/>
            <a:ext cx="65037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Avenir"/>
                <a:ea typeface="Avenir"/>
                <a:cs typeface="Avenir"/>
                <a:sym typeface="Avenir"/>
              </a:rPr>
              <a:t>Normally stinky smelling bacteria are engineered to smell sweet. Lab activities include measurements of microbial growth, analysis of genes on a molecular level, and exploration of synthetic biology concepts related to system design and logic gates.</a:t>
            </a:r>
            <a:endParaRPr>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lnSpc>
                <a:spcPct val="115000"/>
              </a:lnSpc>
              <a:spcBef>
                <a:spcPts val="0"/>
              </a:spcBef>
              <a:spcAft>
                <a:spcPts val="0"/>
              </a:spcAft>
              <a:buNone/>
            </a:pPr>
            <a:r>
              <a:t/>
            </a:r>
            <a:endParaRPr>
              <a:latin typeface="Avenir"/>
              <a:ea typeface="Avenir"/>
              <a:cs typeface="Avenir"/>
              <a:sym typeface="Avenir"/>
            </a:endParaRPr>
          </a:p>
        </p:txBody>
      </p:sp>
      <p:sp>
        <p:nvSpPr>
          <p:cNvPr id="59" name="Google Shape;59;p13"/>
          <p:cNvSpPr/>
          <p:nvPr/>
        </p:nvSpPr>
        <p:spPr>
          <a:xfrm>
            <a:off x="0" y="2778675"/>
            <a:ext cx="375900" cy="1652400"/>
          </a:xfrm>
          <a:prstGeom prst="rect">
            <a:avLst/>
          </a:prstGeom>
          <a:solidFill>
            <a:srgbClr val="6DC066">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13"/>
          <p:cNvGrpSpPr/>
          <p:nvPr/>
        </p:nvGrpSpPr>
        <p:grpSpPr>
          <a:xfrm>
            <a:off x="0" y="2778675"/>
            <a:ext cx="375900" cy="595500"/>
            <a:chOff x="609600" y="5181275"/>
            <a:chExt cx="375900" cy="595500"/>
          </a:xfrm>
        </p:grpSpPr>
        <p:sp>
          <p:nvSpPr>
            <p:cNvPr id="61" name="Google Shape;61;p13"/>
            <p:cNvSpPr/>
            <p:nvPr/>
          </p:nvSpPr>
          <p:spPr>
            <a:xfrm>
              <a:off x="609600" y="5181275"/>
              <a:ext cx="375900" cy="595500"/>
            </a:xfrm>
            <a:prstGeom prst="rect">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rot="5400000">
              <a:off x="720000" y="5283258"/>
              <a:ext cx="155100" cy="134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2"/>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latin typeface="Avenir"/>
              <a:ea typeface="Avenir"/>
              <a:cs typeface="Avenir"/>
              <a:sym typeface="Avenir"/>
            </a:endParaRPr>
          </a:p>
        </p:txBody>
      </p:sp>
      <p:sp>
        <p:nvSpPr>
          <p:cNvPr id="157" name="Google Shape;157;p22"/>
          <p:cNvSpPr txBox="1"/>
          <p:nvPr/>
        </p:nvSpPr>
        <p:spPr>
          <a:xfrm>
            <a:off x="4175250" y="2213850"/>
            <a:ext cx="45126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BioBuilder’s </a:t>
            </a:r>
            <a:r>
              <a:rPr i="1" lang="en" sz="1800">
                <a:solidFill>
                  <a:schemeClr val="dk1"/>
                </a:solidFill>
                <a:latin typeface="Avenir"/>
                <a:ea typeface="Avenir"/>
                <a:cs typeface="Avenir"/>
                <a:sym typeface="Avenir"/>
              </a:rPr>
              <a:t>Eau That Smell</a:t>
            </a:r>
            <a:r>
              <a:rPr lang="en" sz="1800">
                <a:solidFill>
                  <a:schemeClr val="dk1"/>
                </a:solidFill>
                <a:latin typeface="Avenir"/>
                <a:ea typeface="Avenir"/>
                <a:cs typeface="Avenir"/>
                <a:sym typeface="Avenir"/>
              </a:rPr>
              <a:t> activity was inspired by an International Genetically Engineered Machines (iGEM) project from 2006 in which a team of undergraduates from MIT designed a new strain of bacteria they called “Eau d’coli.” The MIT team built a strain of E. coli that gave off sweet smells, like wintergreen or ripe bananas, depending on the growth phase of the cells. </a:t>
            </a:r>
            <a:endParaRPr sz="1800">
              <a:solidFill>
                <a:schemeClr val="dk1"/>
              </a:solidFill>
              <a:latin typeface="Avenir"/>
              <a:ea typeface="Avenir"/>
              <a:cs typeface="Avenir"/>
              <a:sym typeface="Avenir"/>
            </a:endParaRPr>
          </a:p>
        </p:txBody>
      </p:sp>
      <p:sp>
        <p:nvSpPr>
          <p:cNvPr id="158" name="Google Shape;158;p22"/>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159" name="Google Shape;159;p22"/>
          <p:cNvPicPr preferRelativeResize="0"/>
          <p:nvPr/>
        </p:nvPicPr>
        <p:blipFill>
          <a:blip r:embed="rId3">
            <a:alphaModFix/>
          </a:blip>
          <a:stretch>
            <a:fillRect/>
          </a:stretch>
        </p:blipFill>
        <p:spPr>
          <a:xfrm>
            <a:off x="597875" y="1180100"/>
            <a:ext cx="3512125" cy="2248900"/>
          </a:xfrm>
          <a:prstGeom prst="rect">
            <a:avLst/>
          </a:prstGeom>
          <a:noFill/>
          <a:ln>
            <a:noFill/>
          </a:ln>
        </p:spPr>
      </p:pic>
      <p:pic>
        <p:nvPicPr>
          <p:cNvPr id="160" name="Google Shape;160;p22"/>
          <p:cNvPicPr preferRelativeResize="0"/>
          <p:nvPr/>
        </p:nvPicPr>
        <p:blipFill>
          <a:blip r:embed="rId4">
            <a:alphaModFix/>
          </a:blip>
          <a:stretch>
            <a:fillRect/>
          </a:stretch>
        </p:blipFill>
        <p:spPr>
          <a:xfrm>
            <a:off x="597875" y="2664100"/>
            <a:ext cx="1044975" cy="1571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3"/>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latin typeface="Avenir"/>
              <a:ea typeface="Avenir"/>
              <a:cs typeface="Avenir"/>
              <a:sym typeface="Avenir"/>
            </a:endParaRPr>
          </a:p>
        </p:txBody>
      </p:sp>
      <p:sp>
        <p:nvSpPr>
          <p:cNvPr id="167" name="Google Shape;167;p23"/>
          <p:cNvSpPr txBox="1"/>
          <p:nvPr/>
        </p:nvSpPr>
        <p:spPr>
          <a:xfrm>
            <a:off x="2484375" y="2212600"/>
            <a:ext cx="62034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The 2006 MIT iGEM team began their Eau d’coli project with a simple observation: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sz="1800">
                <a:solidFill>
                  <a:srgbClr val="6DC066"/>
                </a:solidFill>
                <a:latin typeface="Avenir"/>
                <a:ea typeface="Avenir"/>
                <a:cs typeface="Avenir"/>
                <a:sym typeface="Avenir"/>
              </a:rPr>
              <a:t>E. coli smell really bad. </a:t>
            </a:r>
            <a:endParaRPr b="1"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They decided to introduce a new, more pleasant scent into bacteria so the engineered cells could smell nice instead of stinky. </a:t>
            </a:r>
            <a:endParaRPr sz="1800">
              <a:solidFill>
                <a:schemeClr val="dk1"/>
              </a:solidFill>
              <a:latin typeface="Avenir"/>
              <a:ea typeface="Avenir"/>
              <a:cs typeface="Avenir"/>
              <a:sym typeface="Avenir"/>
            </a:endParaRPr>
          </a:p>
        </p:txBody>
      </p:sp>
      <p:sp>
        <p:nvSpPr>
          <p:cNvPr id="168" name="Google Shape;168;p23"/>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169" name="Google Shape;169;p23"/>
          <p:cNvPicPr preferRelativeResize="0"/>
          <p:nvPr/>
        </p:nvPicPr>
        <p:blipFill rotWithShape="1">
          <a:blip r:embed="rId3">
            <a:alphaModFix/>
          </a:blip>
          <a:srcRect b="80769" l="0" r="0" t="0"/>
          <a:stretch/>
        </p:blipFill>
        <p:spPr>
          <a:xfrm>
            <a:off x="428300" y="1276350"/>
            <a:ext cx="1787300" cy="19409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4"/>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latin typeface="Avenir"/>
              <a:ea typeface="Avenir"/>
              <a:cs typeface="Avenir"/>
              <a:sym typeface="Avenir"/>
            </a:endParaRPr>
          </a:p>
        </p:txBody>
      </p:sp>
      <p:sp>
        <p:nvSpPr>
          <p:cNvPr id="176" name="Google Shape;176;p24"/>
          <p:cNvSpPr txBox="1"/>
          <p:nvPr/>
        </p:nvSpPr>
        <p:spPr>
          <a:xfrm>
            <a:off x="2484375" y="1831600"/>
            <a:ext cx="62034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Having identified the challenge they wanted to address, they could then specify a system-level design. They decided that the bacteria could be engineered to </a:t>
            </a:r>
            <a:br>
              <a:rPr lang="en" sz="1800">
                <a:solidFill>
                  <a:schemeClr val="dk1"/>
                </a:solidFill>
                <a:latin typeface="Avenir"/>
                <a:ea typeface="Avenir"/>
                <a:cs typeface="Avenir"/>
                <a:sym typeface="Avenir"/>
              </a:rPr>
            </a:br>
            <a:r>
              <a:rPr lang="en" sz="1800">
                <a:solidFill>
                  <a:schemeClr val="dk1"/>
                </a:solidFill>
                <a:latin typeface="Avenir"/>
                <a:ea typeface="Avenir"/>
                <a:cs typeface="Avenir"/>
                <a:sym typeface="Avenir"/>
              </a:rPr>
              <a:t>convert a precursor compound in the media into a nice smelling output. </a:t>
            </a:r>
            <a:endParaRPr sz="1800">
              <a:solidFill>
                <a:schemeClr val="dk1"/>
              </a:solidFill>
              <a:latin typeface="Avenir"/>
              <a:ea typeface="Avenir"/>
              <a:cs typeface="Avenir"/>
              <a:sym typeface="Avenir"/>
            </a:endParaRPr>
          </a:p>
        </p:txBody>
      </p:sp>
      <p:sp>
        <p:nvSpPr>
          <p:cNvPr id="177" name="Google Shape;177;p24"/>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178" name="Google Shape;178;p24"/>
          <p:cNvPicPr preferRelativeResize="0"/>
          <p:nvPr/>
        </p:nvPicPr>
        <p:blipFill rotWithShape="1">
          <a:blip r:embed="rId3">
            <a:alphaModFix/>
          </a:blip>
          <a:srcRect b="58789" l="0" r="0" t="19230"/>
          <a:stretch/>
        </p:blipFill>
        <p:spPr>
          <a:xfrm>
            <a:off x="580700" y="1276350"/>
            <a:ext cx="1787300" cy="2218402"/>
          </a:xfrm>
          <a:prstGeom prst="rect">
            <a:avLst/>
          </a:prstGeom>
          <a:noFill/>
          <a:ln>
            <a:noFill/>
          </a:ln>
        </p:spPr>
      </p:pic>
      <p:pic>
        <p:nvPicPr>
          <p:cNvPr id="179" name="Google Shape;179;p24"/>
          <p:cNvPicPr preferRelativeResize="0"/>
          <p:nvPr/>
        </p:nvPicPr>
        <p:blipFill rotWithShape="1">
          <a:blip r:embed="rId4">
            <a:alphaModFix/>
          </a:blip>
          <a:srcRect b="39954" l="34500" r="26432" t="37996"/>
          <a:stretch/>
        </p:blipFill>
        <p:spPr>
          <a:xfrm>
            <a:off x="2368000" y="3103375"/>
            <a:ext cx="3788898" cy="1383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5"/>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latin typeface="Avenir"/>
              <a:ea typeface="Avenir"/>
              <a:cs typeface="Avenir"/>
              <a:sym typeface="Avenir"/>
            </a:endParaRPr>
          </a:p>
        </p:txBody>
      </p:sp>
      <p:sp>
        <p:nvSpPr>
          <p:cNvPr id="186" name="Google Shape;186;p25"/>
          <p:cNvSpPr txBox="1"/>
          <p:nvPr/>
        </p:nvSpPr>
        <p:spPr>
          <a:xfrm>
            <a:off x="2484375" y="1831600"/>
            <a:ext cx="62034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To realize their system design, the team looked for some genetic devices that could turn a non-smelling precursor compounds into a pleasant scent. They found several by searching the scientific literature and then they tried some preliminary experiments to narrow down their ideas. </a:t>
            </a:r>
            <a:endParaRPr sz="1800">
              <a:solidFill>
                <a:schemeClr val="dk1"/>
              </a:solidFill>
              <a:latin typeface="Avenir"/>
              <a:ea typeface="Avenir"/>
              <a:cs typeface="Avenir"/>
              <a:sym typeface="Avenir"/>
            </a:endParaRPr>
          </a:p>
        </p:txBody>
      </p:sp>
      <p:sp>
        <p:nvSpPr>
          <p:cNvPr id="187" name="Google Shape;187;p2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188" name="Google Shape;188;p25"/>
          <p:cNvPicPr preferRelativeResize="0"/>
          <p:nvPr/>
        </p:nvPicPr>
        <p:blipFill rotWithShape="1">
          <a:blip r:embed="rId3">
            <a:alphaModFix/>
          </a:blip>
          <a:srcRect b="39557" l="0" r="0" t="41211"/>
          <a:stretch/>
        </p:blipFill>
        <p:spPr>
          <a:xfrm>
            <a:off x="580700" y="1415071"/>
            <a:ext cx="1787300" cy="19409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6"/>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latin typeface="Avenir"/>
              <a:ea typeface="Avenir"/>
              <a:cs typeface="Avenir"/>
              <a:sym typeface="Avenir"/>
            </a:endParaRPr>
          </a:p>
        </p:txBody>
      </p:sp>
      <p:sp>
        <p:nvSpPr>
          <p:cNvPr id="195" name="Google Shape;195;p26"/>
          <p:cNvSpPr txBox="1"/>
          <p:nvPr/>
        </p:nvSpPr>
        <p:spPr>
          <a:xfrm>
            <a:off x="4080800" y="1907800"/>
            <a:ext cx="4607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To realize their system design, the team looked for some genetic devices that could turn a non-smelling precursor compound into a pleasant scent. They found several by searching the scientific literature, and then they tried some preliminary experiments to narrow down their ideas. </a:t>
            </a:r>
            <a:endParaRPr sz="1800">
              <a:solidFill>
                <a:schemeClr val="dk1"/>
              </a:solidFill>
              <a:latin typeface="Avenir"/>
              <a:ea typeface="Avenir"/>
              <a:cs typeface="Avenir"/>
              <a:sym typeface="Avenir"/>
            </a:endParaRPr>
          </a:p>
        </p:txBody>
      </p:sp>
      <p:sp>
        <p:nvSpPr>
          <p:cNvPr id="196" name="Google Shape;196;p2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197" name="Google Shape;197;p26"/>
          <p:cNvPicPr preferRelativeResize="0"/>
          <p:nvPr/>
        </p:nvPicPr>
        <p:blipFill rotWithShape="1">
          <a:blip r:embed="rId3">
            <a:alphaModFix/>
          </a:blip>
          <a:srcRect b="31192" l="0" r="58942" t="28027"/>
          <a:stretch/>
        </p:blipFill>
        <p:spPr>
          <a:xfrm>
            <a:off x="207628" y="1093275"/>
            <a:ext cx="3841078" cy="24685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7"/>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latin typeface="Avenir"/>
              <a:ea typeface="Avenir"/>
              <a:cs typeface="Avenir"/>
              <a:sym typeface="Avenir"/>
            </a:endParaRPr>
          </a:p>
        </p:txBody>
      </p:sp>
      <p:sp>
        <p:nvSpPr>
          <p:cNvPr id="204" name="Google Shape;204;p27"/>
          <p:cNvSpPr txBox="1"/>
          <p:nvPr/>
        </p:nvSpPr>
        <p:spPr>
          <a:xfrm>
            <a:off x="2484375" y="2136400"/>
            <a:ext cx="62034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At this point, the team could have started to work on their parts-level design and then built and tested their system.</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p:txBody>
      </p:sp>
      <p:sp>
        <p:nvSpPr>
          <p:cNvPr id="205" name="Google Shape;205;p2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206" name="Google Shape;206;p27"/>
          <p:cNvPicPr preferRelativeResize="0"/>
          <p:nvPr/>
        </p:nvPicPr>
        <p:blipFill rotWithShape="1">
          <a:blip r:embed="rId3">
            <a:alphaModFix/>
          </a:blip>
          <a:srcRect b="19321" l="0" r="0" t="61448"/>
          <a:stretch/>
        </p:blipFill>
        <p:spPr>
          <a:xfrm>
            <a:off x="580700" y="1415071"/>
            <a:ext cx="1787300" cy="19409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id="211" name="Google Shape;211;p28"/>
          <p:cNvPicPr preferRelativeResize="0"/>
          <p:nvPr/>
        </p:nvPicPr>
        <p:blipFill rotWithShape="1">
          <a:blip r:embed="rId3">
            <a:alphaModFix/>
          </a:blip>
          <a:srcRect b="36766" l="24584" r="36348" t="41185"/>
          <a:stretch/>
        </p:blipFill>
        <p:spPr>
          <a:xfrm>
            <a:off x="3397650" y="3179575"/>
            <a:ext cx="3788898" cy="1383599"/>
          </a:xfrm>
          <a:prstGeom prst="rect">
            <a:avLst/>
          </a:prstGeom>
          <a:noFill/>
          <a:ln>
            <a:noFill/>
          </a:ln>
        </p:spPr>
      </p:pic>
      <p:sp>
        <p:nvSpPr>
          <p:cNvPr id="212" name="Google Shape;212;p28"/>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8"/>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latin typeface="Avenir"/>
              <a:ea typeface="Avenir"/>
              <a:cs typeface="Avenir"/>
              <a:sym typeface="Avenir"/>
            </a:endParaRPr>
          </a:p>
        </p:txBody>
      </p:sp>
      <p:sp>
        <p:nvSpPr>
          <p:cNvPr id="214" name="Google Shape;214;p28"/>
          <p:cNvSpPr txBox="1"/>
          <p:nvPr/>
        </p:nvSpPr>
        <p:spPr>
          <a:xfrm>
            <a:off x="2484375" y="1831600"/>
            <a:ext cx="62034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Instead, t</a:t>
            </a:r>
            <a:r>
              <a:rPr lang="en" sz="1800">
                <a:solidFill>
                  <a:schemeClr val="dk1"/>
                </a:solidFill>
                <a:latin typeface="Avenir"/>
                <a:ea typeface="Avenir"/>
                <a:cs typeface="Avenir"/>
                <a:sym typeface="Avenir"/>
              </a:rPr>
              <a:t>he team decided to revise their system-level design so the cell could switch between the two smell outputs. The team went back to the drawing board and modified their original design goal of making a better smelling bacteria. </a:t>
            </a:r>
            <a:endParaRPr sz="1800">
              <a:solidFill>
                <a:schemeClr val="dk1"/>
              </a:solidFill>
              <a:latin typeface="Avenir"/>
              <a:ea typeface="Avenir"/>
              <a:cs typeface="Avenir"/>
              <a:sym typeface="Avenir"/>
            </a:endParaRPr>
          </a:p>
        </p:txBody>
      </p:sp>
      <p:sp>
        <p:nvSpPr>
          <p:cNvPr id="215" name="Google Shape;215;p28"/>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216" name="Google Shape;216;p28"/>
          <p:cNvPicPr preferRelativeResize="0"/>
          <p:nvPr/>
        </p:nvPicPr>
        <p:blipFill rotWithShape="1">
          <a:blip r:embed="rId4">
            <a:alphaModFix/>
          </a:blip>
          <a:srcRect b="58789" l="0" r="0" t="19230"/>
          <a:stretch/>
        </p:blipFill>
        <p:spPr>
          <a:xfrm>
            <a:off x="580700" y="1276350"/>
            <a:ext cx="1787300" cy="22184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9"/>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9"/>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23" name="Google Shape;223;p29"/>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grpSp>
        <p:nvGrpSpPr>
          <p:cNvPr id="224" name="Google Shape;224;p29"/>
          <p:cNvGrpSpPr/>
          <p:nvPr/>
        </p:nvGrpSpPr>
        <p:grpSpPr>
          <a:xfrm>
            <a:off x="50625" y="1248025"/>
            <a:ext cx="4188325" cy="3162751"/>
            <a:chOff x="50625" y="1248025"/>
            <a:chExt cx="4188325" cy="3162751"/>
          </a:xfrm>
        </p:grpSpPr>
        <p:pic>
          <p:nvPicPr>
            <p:cNvPr id="225" name="Google Shape;225;p29"/>
            <p:cNvPicPr preferRelativeResize="0"/>
            <p:nvPr/>
          </p:nvPicPr>
          <p:blipFill>
            <a:blip r:embed="rId3">
              <a:alphaModFix/>
            </a:blip>
            <a:stretch>
              <a:fillRect/>
            </a:stretch>
          </p:blipFill>
          <p:spPr>
            <a:xfrm>
              <a:off x="50625" y="1248025"/>
              <a:ext cx="4188325" cy="3162751"/>
            </a:xfrm>
            <a:prstGeom prst="rect">
              <a:avLst/>
            </a:prstGeom>
            <a:noFill/>
            <a:ln>
              <a:noFill/>
            </a:ln>
          </p:spPr>
        </p:pic>
        <p:sp>
          <p:nvSpPr>
            <p:cNvPr id="226" name="Google Shape;226;p29"/>
            <p:cNvSpPr/>
            <p:nvPr/>
          </p:nvSpPr>
          <p:spPr>
            <a:xfrm>
              <a:off x="3485675" y="1690875"/>
              <a:ext cx="538500" cy="96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9"/>
            <p:cNvSpPr/>
            <p:nvPr/>
          </p:nvSpPr>
          <p:spPr>
            <a:xfrm>
              <a:off x="2890550" y="2248225"/>
              <a:ext cx="689700" cy="311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9"/>
            <p:cNvSpPr/>
            <p:nvPr/>
          </p:nvSpPr>
          <p:spPr>
            <a:xfrm>
              <a:off x="3070025" y="2016825"/>
              <a:ext cx="689700" cy="311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9"/>
            <p:cNvSpPr/>
            <p:nvPr/>
          </p:nvSpPr>
          <p:spPr>
            <a:xfrm>
              <a:off x="2134850" y="2952225"/>
              <a:ext cx="425100" cy="311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9"/>
            <p:cNvSpPr/>
            <p:nvPr/>
          </p:nvSpPr>
          <p:spPr>
            <a:xfrm>
              <a:off x="991850" y="3339500"/>
              <a:ext cx="425100" cy="311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
            <p:cNvSpPr/>
            <p:nvPr/>
          </p:nvSpPr>
          <p:spPr>
            <a:xfrm>
              <a:off x="2673300" y="3582325"/>
              <a:ext cx="1209000" cy="21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p:nvPr/>
          </p:nvSpPr>
          <p:spPr>
            <a:xfrm>
              <a:off x="3599075" y="3224513"/>
              <a:ext cx="425100" cy="49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9"/>
            <p:cNvSpPr/>
            <p:nvPr/>
          </p:nvSpPr>
          <p:spPr>
            <a:xfrm>
              <a:off x="3334625" y="3178725"/>
              <a:ext cx="425100" cy="311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 name="Google Shape;234;p29"/>
          <p:cNvSpPr txBox="1"/>
          <p:nvPr/>
        </p:nvSpPr>
        <p:spPr>
          <a:xfrm>
            <a:off x="4080800" y="2347125"/>
            <a:ext cx="4106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They redesigned their system so cells would have one kind of smell when the cells were actively dividing and another smell when the cells reached their maximal density.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rgbClr val="000000"/>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0"/>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0"/>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41" name="Google Shape;241;p30"/>
          <p:cNvSpPr txBox="1"/>
          <p:nvPr/>
        </p:nvSpPr>
        <p:spPr>
          <a:xfrm>
            <a:off x="4080800" y="1889925"/>
            <a:ext cx="4106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With this modification to the system’s design, the team went on to build the first synthetic living system that used scent as a reporter for cell growth. </a:t>
            </a:r>
            <a:endParaRPr sz="1800">
              <a:solidFill>
                <a:srgbClr val="000000"/>
              </a:solidFill>
              <a:latin typeface="Avenir"/>
              <a:ea typeface="Avenir"/>
              <a:cs typeface="Avenir"/>
              <a:sym typeface="Avenir"/>
            </a:endParaRPr>
          </a:p>
        </p:txBody>
      </p:sp>
      <p:sp>
        <p:nvSpPr>
          <p:cNvPr id="242" name="Google Shape;242;p30"/>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243" name="Google Shape;243;p30"/>
          <p:cNvPicPr preferRelativeResize="0"/>
          <p:nvPr/>
        </p:nvPicPr>
        <p:blipFill rotWithShape="1">
          <a:blip r:embed="rId3">
            <a:alphaModFix/>
          </a:blip>
          <a:srcRect b="3708" l="2592" r="2078" t="11624"/>
          <a:stretch/>
        </p:blipFill>
        <p:spPr>
          <a:xfrm>
            <a:off x="619125" y="1326025"/>
            <a:ext cx="3252600" cy="28890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Google Shape;248;p31"/>
          <p:cNvPicPr preferRelativeResize="0"/>
          <p:nvPr/>
        </p:nvPicPr>
        <p:blipFill rotWithShape="1">
          <a:blip r:embed="rId4">
            <a:alphaModFix/>
          </a:blip>
          <a:srcRect b="0" l="8601" r="8376" t="0"/>
          <a:stretch/>
        </p:blipFill>
        <p:spPr>
          <a:xfrm>
            <a:off x="284900" y="1316275"/>
            <a:ext cx="3729775" cy="3039400"/>
          </a:xfrm>
          <a:prstGeom prst="rect">
            <a:avLst/>
          </a:prstGeom>
          <a:noFill/>
          <a:ln>
            <a:noFill/>
          </a:ln>
        </p:spPr>
      </p:pic>
      <p:sp>
        <p:nvSpPr>
          <p:cNvPr id="249" name="Google Shape;249;p31"/>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51" name="Google Shape;251;p31"/>
          <p:cNvSpPr txBox="1"/>
          <p:nvPr/>
        </p:nvSpPr>
        <p:spPr>
          <a:xfrm>
            <a:off x="4080800" y="2347125"/>
            <a:ext cx="4282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Cell populations follow a predictable growth pattern. When cells are introduced into fresh media, they spend time in what’s called “</a:t>
            </a:r>
            <a:r>
              <a:rPr lang="en" sz="1800">
                <a:solidFill>
                  <a:srgbClr val="E69138"/>
                </a:solidFill>
                <a:highlight>
                  <a:srgbClr val="E69138"/>
                </a:highlight>
                <a:latin typeface="Avenir"/>
                <a:ea typeface="Avenir"/>
                <a:cs typeface="Avenir"/>
                <a:sym typeface="Avenir"/>
              </a:rPr>
              <a:t>.</a:t>
            </a:r>
            <a:r>
              <a:rPr lang="en" sz="1800">
                <a:solidFill>
                  <a:srgbClr val="FFFFFF"/>
                </a:solidFill>
                <a:highlight>
                  <a:srgbClr val="E69138"/>
                </a:highlight>
                <a:latin typeface="Avenir"/>
                <a:ea typeface="Avenir"/>
                <a:cs typeface="Avenir"/>
                <a:sym typeface="Avenir"/>
              </a:rPr>
              <a:t>lag phase</a:t>
            </a:r>
            <a:r>
              <a:rPr lang="en" sz="1800">
                <a:solidFill>
                  <a:schemeClr val="dk1"/>
                </a:solidFill>
                <a:highlight>
                  <a:srgbClr val="E69138"/>
                </a:highlight>
                <a:latin typeface="Avenir"/>
                <a:ea typeface="Avenir"/>
                <a:cs typeface="Avenir"/>
                <a:sym typeface="Avenir"/>
              </a:rPr>
              <a:t> </a:t>
            </a:r>
            <a:r>
              <a:rPr lang="en" sz="1800">
                <a:solidFill>
                  <a:schemeClr val="dk1"/>
                </a:solidFill>
                <a:latin typeface="Avenir"/>
                <a:ea typeface="Avenir"/>
                <a:cs typeface="Avenir"/>
                <a:sym typeface="Avenir"/>
              </a:rPr>
              <a:t>.” During this time, the cells are getting acclimated to the new media, but they are not dividing. Consequently, the # of cells/unit of volume, aka the cell density, does not increase and the growth curve is flat.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p:txBody>
      </p:sp>
      <p:sp>
        <p:nvSpPr>
          <p:cNvPr id="252" name="Google Shape;252;p31"/>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sp>
        <p:nvSpPr>
          <p:cNvPr id="253" name="Google Shape;253;p31"/>
          <p:cNvSpPr/>
          <p:nvPr/>
        </p:nvSpPr>
        <p:spPr>
          <a:xfrm>
            <a:off x="1057975" y="3641200"/>
            <a:ext cx="302400" cy="61800"/>
          </a:xfrm>
          <a:prstGeom prst="rect">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4"/>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170625" y="4710000"/>
            <a:ext cx="4737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DC066"/>
                </a:solidFill>
              </a:rPr>
              <a:t>Eau That Smell</a:t>
            </a:r>
            <a:r>
              <a:rPr lang="en">
                <a:solidFill>
                  <a:srgbClr val="6DC066"/>
                </a:solidFill>
              </a:rPr>
              <a:t>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pic>
        <p:nvPicPr>
          <p:cNvPr id="69" name="Google Shape;69;p14"/>
          <p:cNvPicPr preferRelativeResize="0"/>
          <p:nvPr/>
        </p:nvPicPr>
        <p:blipFill>
          <a:blip r:embed="rId3">
            <a:alphaModFix/>
          </a:blip>
          <a:stretch>
            <a:fillRect/>
          </a:stretch>
        </p:blipFill>
        <p:spPr>
          <a:xfrm>
            <a:off x="208000" y="340000"/>
            <a:ext cx="724825" cy="4093200"/>
          </a:xfrm>
          <a:prstGeom prst="rect">
            <a:avLst/>
          </a:prstGeom>
          <a:noFill/>
          <a:ln>
            <a:noFill/>
          </a:ln>
        </p:spPr>
      </p:pic>
      <p:sp>
        <p:nvSpPr>
          <p:cNvPr id="70" name="Google Shape;70;p14"/>
          <p:cNvSpPr txBox="1"/>
          <p:nvPr/>
        </p:nvSpPr>
        <p:spPr>
          <a:xfrm>
            <a:off x="1100950" y="340000"/>
            <a:ext cx="53634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Synthetic Biology</a:t>
            </a:r>
            <a:endParaRPr sz="3600">
              <a:solidFill>
                <a:srgbClr val="6DC066"/>
              </a:solidFill>
              <a:latin typeface="Avenir"/>
              <a:ea typeface="Avenir"/>
              <a:cs typeface="Avenir"/>
              <a:sym typeface="Avenir"/>
            </a:endParaRPr>
          </a:p>
        </p:txBody>
      </p:sp>
      <p:sp>
        <p:nvSpPr>
          <p:cNvPr id="71" name="Google Shape;71;p14"/>
          <p:cNvSpPr txBox="1"/>
          <p:nvPr/>
        </p:nvSpPr>
        <p:spPr>
          <a:xfrm>
            <a:off x="1149950" y="2059875"/>
            <a:ext cx="6257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Synthetic Biology uses genetic engineering techniques to construct synthetic living systems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The synthetic biology approach familiarizes teachers and students with</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molecular biology</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genetic engineering </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microbiology methods </a:t>
            </a:r>
            <a:endParaRPr sz="1800">
              <a:solidFill>
                <a:schemeClr val="dk1"/>
              </a:solidFill>
              <a:latin typeface="Avenir"/>
              <a:ea typeface="Avenir"/>
              <a:cs typeface="Avenir"/>
              <a:sym typeface="Avenir"/>
            </a:endParaRPr>
          </a:p>
          <a:p>
            <a:pPr indent="457200" lvl="0" marL="1371600" rtl="0" algn="l">
              <a:lnSpc>
                <a:spcPct val="115000"/>
              </a:lnSpc>
              <a:spcBef>
                <a:spcPts val="0"/>
              </a:spcBef>
              <a:spcAft>
                <a:spcPts val="0"/>
              </a:spcAft>
              <a:buNone/>
            </a:pPr>
            <a:r>
              <a:t/>
            </a:r>
            <a:endParaRPr b="1" sz="1800">
              <a:solidFill>
                <a:schemeClr val="dk1"/>
              </a:solidFill>
              <a:latin typeface="Avenir"/>
              <a:ea typeface="Avenir"/>
              <a:cs typeface="Avenir"/>
              <a:sym typeface="Avenir"/>
            </a:endParaRPr>
          </a:p>
          <a:p>
            <a:pPr indent="0" lvl="0" marL="1371600" rtl="0" algn="l">
              <a:lnSpc>
                <a:spcPct val="115000"/>
              </a:lnSpc>
              <a:spcBef>
                <a:spcPts val="0"/>
              </a:spcBef>
              <a:spcAft>
                <a:spcPts val="0"/>
              </a:spcAft>
              <a:buNone/>
            </a:pPr>
            <a:r>
              <a:rPr b="1" lang="en" sz="1800">
                <a:solidFill>
                  <a:srgbClr val="6DC066"/>
                </a:solidFill>
                <a:latin typeface="Avenir"/>
                <a:ea typeface="Avenir"/>
                <a:cs typeface="Avenir"/>
                <a:sym typeface="Avenir"/>
              </a:rPr>
              <a:t>ALL IN AN ENGINEERING SETTING</a:t>
            </a:r>
            <a:endParaRPr b="1" sz="1800">
              <a:solidFill>
                <a:srgbClr val="6DC066"/>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id="258" name="Google Shape;258;p32"/>
          <p:cNvPicPr preferRelativeResize="0"/>
          <p:nvPr/>
        </p:nvPicPr>
        <p:blipFill rotWithShape="1">
          <a:blip r:embed="rId3">
            <a:alphaModFix/>
          </a:blip>
          <a:srcRect b="0" l="8601" r="8376" t="0"/>
          <a:stretch/>
        </p:blipFill>
        <p:spPr>
          <a:xfrm>
            <a:off x="284900" y="1316275"/>
            <a:ext cx="3729775" cy="3039400"/>
          </a:xfrm>
          <a:prstGeom prst="rect">
            <a:avLst/>
          </a:prstGeom>
          <a:noFill/>
          <a:ln>
            <a:noFill/>
          </a:ln>
        </p:spPr>
      </p:pic>
      <p:sp>
        <p:nvSpPr>
          <p:cNvPr id="259" name="Google Shape;259;p32"/>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2"/>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61" name="Google Shape;261;p32"/>
          <p:cNvSpPr txBox="1"/>
          <p:nvPr/>
        </p:nvSpPr>
        <p:spPr>
          <a:xfrm>
            <a:off x="4080800" y="2347125"/>
            <a:ext cx="44196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During the lag phase, cells are being primed for growth, and when they are ready to divide, they enter “</a:t>
            </a:r>
            <a:r>
              <a:rPr lang="en" sz="1800">
                <a:solidFill>
                  <a:srgbClr val="E69138"/>
                </a:solidFill>
                <a:highlight>
                  <a:srgbClr val="E69138"/>
                </a:highlight>
                <a:latin typeface="Avenir"/>
                <a:ea typeface="Avenir"/>
                <a:cs typeface="Avenir"/>
                <a:sym typeface="Avenir"/>
              </a:rPr>
              <a:t>.</a:t>
            </a:r>
            <a:r>
              <a:rPr lang="en" sz="1800">
                <a:solidFill>
                  <a:srgbClr val="FFFFFF"/>
                </a:solidFill>
                <a:highlight>
                  <a:srgbClr val="E69138"/>
                </a:highlight>
                <a:latin typeface="Avenir"/>
                <a:ea typeface="Avenir"/>
                <a:cs typeface="Avenir"/>
                <a:sym typeface="Avenir"/>
              </a:rPr>
              <a:t>log phase </a:t>
            </a:r>
            <a:r>
              <a:rPr lang="en" sz="1800">
                <a:solidFill>
                  <a:schemeClr val="dk1"/>
                </a:solidFill>
                <a:latin typeface="Avenir"/>
                <a:ea typeface="Avenir"/>
                <a:cs typeface="Avenir"/>
                <a:sym typeface="Avenir"/>
              </a:rPr>
              <a:t>” (also called “exponential phase”). During this phase of growth, the number of cells increases quickly. At 37°C, bacterial cells can double every 30 minutes or so. The log phase of the growth curve shows an increase in the density of cells over time.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p:txBody>
      </p:sp>
      <p:sp>
        <p:nvSpPr>
          <p:cNvPr id="262" name="Google Shape;262;p32"/>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sp>
        <p:nvSpPr>
          <p:cNvPr id="263" name="Google Shape;263;p32"/>
          <p:cNvSpPr/>
          <p:nvPr/>
        </p:nvSpPr>
        <p:spPr>
          <a:xfrm>
            <a:off x="2229325" y="3154275"/>
            <a:ext cx="302400" cy="61800"/>
          </a:xfrm>
          <a:prstGeom prst="rect">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id="268" name="Google Shape;268;p33"/>
          <p:cNvPicPr preferRelativeResize="0"/>
          <p:nvPr/>
        </p:nvPicPr>
        <p:blipFill rotWithShape="1">
          <a:blip r:embed="rId3">
            <a:alphaModFix/>
          </a:blip>
          <a:srcRect b="0" l="8601" r="8376" t="0"/>
          <a:stretch/>
        </p:blipFill>
        <p:spPr>
          <a:xfrm>
            <a:off x="284900" y="1316275"/>
            <a:ext cx="3729775" cy="3039400"/>
          </a:xfrm>
          <a:prstGeom prst="rect">
            <a:avLst/>
          </a:prstGeom>
          <a:noFill/>
          <a:ln>
            <a:noFill/>
          </a:ln>
        </p:spPr>
      </p:pic>
      <p:sp>
        <p:nvSpPr>
          <p:cNvPr id="269" name="Google Shape;269;p33"/>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3"/>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71" name="Google Shape;271;p33"/>
          <p:cNvSpPr txBox="1"/>
          <p:nvPr/>
        </p:nvSpPr>
        <p:spPr>
          <a:xfrm>
            <a:off x="4080800" y="2347125"/>
            <a:ext cx="4282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As the cells get crowded and the media gets used up, the rate of cell division slows down and then stops. During this “</a:t>
            </a:r>
            <a:r>
              <a:rPr lang="en" sz="1800">
                <a:solidFill>
                  <a:srgbClr val="E69138"/>
                </a:solidFill>
                <a:highlight>
                  <a:srgbClr val="E69138"/>
                </a:highlight>
                <a:latin typeface="Avenir"/>
                <a:ea typeface="Avenir"/>
                <a:cs typeface="Avenir"/>
                <a:sym typeface="Avenir"/>
              </a:rPr>
              <a:t>.</a:t>
            </a:r>
            <a:r>
              <a:rPr lang="en" sz="1800">
                <a:solidFill>
                  <a:srgbClr val="FFFFFF"/>
                </a:solidFill>
                <a:highlight>
                  <a:srgbClr val="E69138"/>
                </a:highlight>
                <a:latin typeface="Avenir"/>
                <a:ea typeface="Avenir"/>
                <a:cs typeface="Avenir"/>
                <a:sym typeface="Avenir"/>
              </a:rPr>
              <a:t>stationary phase </a:t>
            </a:r>
            <a:r>
              <a:rPr lang="en" sz="1800">
                <a:solidFill>
                  <a:schemeClr val="dk1"/>
                </a:solidFill>
                <a:latin typeface="Avenir"/>
                <a:ea typeface="Avenir"/>
                <a:cs typeface="Avenir"/>
                <a:sym typeface="Avenir"/>
              </a:rPr>
              <a:t>” of growth, the density of the culture does not increase. The cells are alive, however, and can enter lag phase again if they are diluted into fresh media. </a:t>
            </a:r>
            <a:endParaRPr sz="1800">
              <a:solidFill>
                <a:schemeClr val="dk1"/>
              </a:solidFill>
              <a:latin typeface="Avenir"/>
              <a:ea typeface="Avenir"/>
              <a:cs typeface="Avenir"/>
              <a:sym typeface="Avenir"/>
            </a:endParaRPr>
          </a:p>
        </p:txBody>
      </p:sp>
      <p:sp>
        <p:nvSpPr>
          <p:cNvPr id="272" name="Google Shape;272;p33"/>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sp>
        <p:nvSpPr>
          <p:cNvPr id="273" name="Google Shape;273;p33"/>
          <p:cNvSpPr/>
          <p:nvPr/>
        </p:nvSpPr>
        <p:spPr>
          <a:xfrm>
            <a:off x="2796100" y="2144175"/>
            <a:ext cx="888000" cy="61800"/>
          </a:xfrm>
          <a:prstGeom prst="rect">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4"/>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4"/>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80" name="Google Shape;280;p34"/>
          <p:cNvSpPr txBox="1"/>
          <p:nvPr/>
        </p:nvSpPr>
        <p:spPr>
          <a:xfrm>
            <a:off x="3646275" y="2347125"/>
            <a:ext cx="47166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Researchers often measure cell density using a spectrophotometer. This instrument detects the amount of light that can pass through a sample. The difference between the amount of light that enters a sample and the amount that exits is called the optical density. The optical density increases as the density of cells increases. </a:t>
            </a:r>
            <a:endParaRPr sz="1800">
              <a:solidFill>
                <a:schemeClr val="dk1"/>
              </a:solidFill>
              <a:latin typeface="Avenir"/>
              <a:ea typeface="Avenir"/>
              <a:cs typeface="Avenir"/>
              <a:sym typeface="Avenir"/>
            </a:endParaRPr>
          </a:p>
        </p:txBody>
      </p:sp>
      <p:sp>
        <p:nvSpPr>
          <p:cNvPr id="281" name="Google Shape;281;p34"/>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282" name="Google Shape;282;p34"/>
          <p:cNvPicPr preferRelativeResize="0"/>
          <p:nvPr/>
        </p:nvPicPr>
        <p:blipFill>
          <a:blip r:embed="rId3">
            <a:alphaModFix/>
          </a:blip>
          <a:stretch>
            <a:fillRect/>
          </a:stretch>
        </p:blipFill>
        <p:spPr>
          <a:xfrm>
            <a:off x="586975" y="1324225"/>
            <a:ext cx="2760062" cy="27653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Google Shape;287;p35"/>
          <p:cNvPicPr preferRelativeResize="0"/>
          <p:nvPr/>
        </p:nvPicPr>
        <p:blipFill>
          <a:blip r:embed="rId3">
            <a:alphaModFix/>
          </a:blip>
          <a:stretch>
            <a:fillRect/>
          </a:stretch>
        </p:blipFill>
        <p:spPr>
          <a:xfrm>
            <a:off x="50625" y="1248025"/>
            <a:ext cx="4188325" cy="3162751"/>
          </a:xfrm>
          <a:prstGeom prst="rect">
            <a:avLst/>
          </a:prstGeom>
          <a:noFill/>
          <a:ln>
            <a:noFill/>
          </a:ln>
        </p:spPr>
      </p:pic>
      <p:sp>
        <p:nvSpPr>
          <p:cNvPr id="288" name="Google Shape;288;p35"/>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5"/>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290" name="Google Shape;290;p35"/>
          <p:cNvSpPr txBox="1"/>
          <p:nvPr/>
        </p:nvSpPr>
        <p:spPr>
          <a:xfrm>
            <a:off x="4080800" y="2347125"/>
            <a:ext cx="4282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The MIT iGEM team wanted to change their system so the smell-generating devices could respond to cell growth phase. In particular they wanted the wintergreen scent to be produced in log phase and the banana scent to be produced in stationary phase. </a:t>
            </a:r>
            <a:endParaRPr sz="1800">
              <a:solidFill>
                <a:schemeClr val="dk1"/>
              </a:solidFill>
              <a:latin typeface="Avenir"/>
              <a:ea typeface="Avenir"/>
              <a:cs typeface="Avenir"/>
              <a:sym typeface="Avenir"/>
            </a:endParaRPr>
          </a:p>
        </p:txBody>
      </p:sp>
      <p:sp>
        <p:nvSpPr>
          <p:cNvPr id="291" name="Google Shape;291;p3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pic>
        <p:nvPicPr>
          <p:cNvPr id="296" name="Google Shape;296;p36"/>
          <p:cNvPicPr preferRelativeResize="0"/>
          <p:nvPr/>
        </p:nvPicPr>
        <p:blipFill>
          <a:blip r:embed="rId3">
            <a:alphaModFix/>
          </a:blip>
          <a:stretch>
            <a:fillRect/>
          </a:stretch>
        </p:blipFill>
        <p:spPr>
          <a:xfrm>
            <a:off x="328100" y="2010353"/>
            <a:ext cx="3112600" cy="2246397"/>
          </a:xfrm>
          <a:prstGeom prst="rect">
            <a:avLst/>
          </a:prstGeom>
          <a:noFill/>
          <a:ln>
            <a:noFill/>
          </a:ln>
        </p:spPr>
      </p:pic>
      <p:sp>
        <p:nvSpPr>
          <p:cNvPr id="297" name="Google Shape;297;p36"/>
          <p:cNvSpPr/>
          <p:nvPr/>
        </p:nvSpPr>
        <p:spPr>
          <a:xfrm>
            <a:off x="3647300" y="2095850"/>
            <a:ext cx="402600" cy="402600"/>
          </a:xfrm>
          <a:prstGeom prst="ellipse">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6"/>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6"/>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00" name="Google Shape;300;p36"/>
          <p:cNvSpPr txBox="1"/>
          <p:nvPr/>
        </p:nvSpPr>
        <p:spPr>
          <a:xfrm>
            <a:off x="4080800" y="2762750"/>
            <a:ext cx="4282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The cells were re-engineered to include additional devices that made the smell precursor molecules. Precursors did not have to be added to the growth media since the cells could make them from natural starting materials already inside the cells.</a:t>
            </a:r>
            <a:endParaRPr sz="1800">
              <a:solidFill>
                <a:schemeClr val="dk1"/>
              </a:solidFill>
              <a:latin typeface="Avenir"/>
              <a:ea typeface="Avenir"/>
              <a:cs typeface="Avenir"/>
              <a:sym typeface="Avenir"/>
            </a:endParaRPr>
          </a:p>
        </p:txBody>
      </p:sp>
      <p:sp>
        <p:nvSpPr>
          <p:cNvPr id="301" name="Google Shape;301;p3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sp>
        <p:nvSpPr>
          <p:cNvPr id="302" name="Google Shape;302;p36"/>
          <p:cNvSpPr txBox="1"/>
          <p:nvPr/>
        </p:nvSpPr>
        <p:spPr>
          <a:xfrm>
            <a:off x="475075" y="1071875"/>
            <a:ext cx="7730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To accomplish this new system specification, the team needed to re-engineer the cells in three ways. </a:t>
            </a:r>
            <a:endParaRPr sz="1800">
              <a:solidFill>
                <a:schemeClr val="dk1"/>
              </a:solidFill>
              <a:latin typeface="Avenir"/>
              <a:ea typeface="Avenir"/>
              <a:cs typeface="Avenir"/>
              <a:sym typeface="Avenir"/>
            </a:endParaRPr>
          </a:p>
        </p:txBody>
      </p:sp>
      <p:sp>
        <p:nvSpPr>
          <p:cNvPr id="303" name="Google Shape;303;p36"/>
          <p:cNvSpPr txBox="1"/>
          <p:nvPr/>
        </p:nvSpPr>
        <p:spPr>
          <a:xfrm>
            <a:off x="3636350" y="1964200"/>
            <a:ext cx="455400" cy="2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Avenir"/>
                <a:ea typeface="Avenir"/>
                <a:cs typeface="Avenir"/>
                <a:sym typeface="Avenir"/>
              </a:rPr>
              <a:t>1</a:t>
            </a:r>
            <a:endParaRPr b="1" sz="3000">
              <a:solidFill>
                <a:srgbClr val="FFFFFF"/>
              </a:solidFill>
              <a:latin typeface="Avenir"/>
              <a:ea typeface="Avenir"/>
              <a:cs typeface="Avenir"/>
              <a:sym typeface="Aveni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pic>
        <p:nvPicPr>
          <p:cNvPr id="308" name="Google Shape;308;p37"/>
          <p:cNvPicPr preferRelativeResize="0"/>
          <p:nvPr/>
        </p:nvPicPr>
        <p:blipFill>
          <a:blip r:embed="rId3">
            <a:alphaModFix/>
          </a:blip>
          <a:stretch>
            <a:fillRect/>
          </a:stretch>
        </p:blipFill>
        <p:spPr>
          <a:xfrm>
            <a:off x="125950" y="2886525"/>
            <a:ext cx="6722073" cy="2063326"/>
          </a:xfrm>
          <a:prstGeom prst="rect">
            <a:avLst/>
          </a:prstGeom>
          <a:noFill/>
          <a:ln>
            <a:noFill/>
          </a:ln>
        </p:spPr>
      </p:pic>
      <p:sp>
        <p:nvSpPr>
          <p:cNvPr id="309" name="Google Shape;309;p37"/>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11" name="Google Shape;311;p37"/>
          <p:cNvSpPr txBox="1"/>
          <p:nvPr/>
        </p:nvSpPr>
        <p:spPr>
          <a:xfrm>
            <a:off x="475075" y="1724275"/>
            <a:ext cx="82155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    </a:t>
            </a:r>
            <a:r>
              <a:rPr lang="en" sz="1600">
                <a:solidFill>
                  <a:schemeClr val="dk1"/>
                </a:solidFill>
                <a:latin typeface="Avenir"/>
                <a:ea typeface="Avenir"/>
                <a:cs typeface="Avenir"/>
                <a:sym typeface="Avenir"/>
              </a:rPr>
              <a:t>    The cells were re-engineered so the scent production was controlled at the level of transcription. In particular, the banana-scent was transcribed from a promoter called </a:t>
            </a:r>
            <a:r>
              <a:rPr b="1" lang="en" sz="1600">
                <a:solidFill>
                  <a:schemeClr val="dk1"/>
                </a:solidFill>
                <a:latin typeface="Avenir"/>
                <a:ea typeface="Avenir"/>
                <a:cs typeface="Avenir"/>
                <a:sym typeface="Avenir"/>
              </a:rPr>
              <a:t>PosmY, which is most active during the stationary phase of growth</a:t>
            </a:r>
            <a:r>
              <a:rPr lang="en" sz="1600">
                <a:solidFill>
                  <a:schemeClr val="dk1"/>
                </a:solidFill>
                <a:latin typeface="Avenir"/>
                <a:ea typeface="Avenir"/>
                <a:cs typeface="Avenir"/>
                <a:sym typeface="Avenir"/>
              </a:rPr>
              <a:t>. Similarly, the wintergreen-scent was controlled at the transcriptional level. The MIT iGEM team chose to </a:t>
            </a:r>
            <a:r>
              <a:rPr b="1" lang="en" sz="1600">
                <a:solidFill>
                  <a:schemeClr val="dk1"/>
                </a:solidFill>
                <a:latin typeface="Avenir"/>
                <a:ea typeface="Avenir"/>
                <a:cs typeface="Avenir"/>
                <a:sym typeface="Avenir"/>
              </a:rPr>
              <a:t>re-use the PosmY promoter to express the wintergreen scent, but they added a genetic inverter device (also called a NOT logic gate</a:t>
            </a:r>
            <a:r>
              <a:rPr lang="en" sz="1600">
                <a:solidFill>
                  <a:schemeClr val="dk1"/>
                </a:solidFill>
                <a:latin typeface="Avenir"/>
                <a:ea typeface="Avenir"/>
                <a:cs typeface="Avenir"/>
                <a:sym typeface="Avenir"/>
              </a:rPr>
              <a:t>). This design was intended to restrict the wintergreen scent to growth phases that are NOT stationary phase. </a:t>
            </a:r>
            <a:endParaRPr sz="1600">
              <a:solidFill>
                <a:schemeClr val="dk1"/>
              </a:solidFill>
              <a:latin typeface="Avenir"/>
              <a:ea typeface="Avenir"/>
              <a:cs typeface="Avenir"/>
              <a:sym typeface="Avenir"/>
            </a:endParaRPr>
          </a:p>
        </p:txBody>
      </p:sp>
      <p:sp>
        <p:nvSpPr>
          <p:cNvPr id="312" name="Google Shape;312;p3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grpSp>
        <p:nvGrpSpPr>
          <p:cNvPr id="313" name="Google Shape;313;p37"/>
          <p:cNvGrpSpPr/>
          <p:nvPr/>
        </p:nvGrpSpPr>
        <p:grpSpPr>
          <a:xfrm>
            <a:off x="583150" y="944575"/>
            <a:ext cx="455400" cy="534250"/>
            <a:chOff x="3636350" y="1964200"/>
            <a:chExt cx="455400" cy="534250"/>
          </a:xfrm>
        </p:grpSpPr>
        <p:sp>
          <p:nvSpPr>
            <p:cNvPr id="314" name="Google Shape;314;p37"/>
            <p:cNvSpPr/>
            <p:nvPr/>
          </p:nvSpPr>
          <p:spPr>
            <a:xfrm>
              <a:off x="3647300" y="2095850"/>
              <a:ext cx="402600" cy="402600"/>
            </a:xfrm>
            <a:prstGeom prst="ellipse">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7"/>
            <p:cNvSpPr txBox="1"/>
            <p:nvPr/>
          </p:nvSpPr>
          <p:spPr>
            <a:xfrm>
              <a:off x="3636350" y="1964200"/>
              <a:ext cx="455400" cy="2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Avenir"/>
                  <a:ea typeface="Avenir"/>
                  <a:cs typeface="Avenir"/>
                  <a:sym typeface="Avenir"/>
                </a:rPr>
                <a:t>2</a:t>
              </a:r>
              <a:endParaRPr b="1" sz="3000">
                <a:solidFill>
                  <a:srgbClr val="FFFFFF"/>
                </a:solidFill>
                <a:latin typeface="Avenir"/>
                <a:ea typeface="Avenir"/>
                <a:cs typeface="Avenir"/>
                <a:sym typeface="Aveni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pic>
        <p:nvPicPr>
          <p:cNvPr id="320" name="Google Shape;320;p38"/>
          <p:cNvPicPr preferRelativeResize="0"/>
          <p:nvPr/>
        </p:nvPicPr>
        <p:blipFill rotWithShape="1">
          <a:blip r:embed="rId3">
            <a:alphaModFix/>
          </a:blip>
          <a:srcRect b="40034" l="16186" r="57342" t="19497"/>
          <a:stretch/>
        </p:blipFill>
        <p:spPr>
          <a:xfrm>
            <a:off x="460400" y="1187900"/>
            <a:ext cx="3071029" cy="3037997"/>
          </a:xfrm>
          <a:prstGeom prst="rect">
            <a:avLst/>
          </a:prstGeom>
          <a:noFill/>
          <a:ln>
            <a:noFill/>
          </a:ln>
        </p:spPr>
      </p:pic>
      <p:sp>
        <p:nvSpPr>
          <p:cNvPr id="321" name="Google Shape;321;p38"/>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8"/>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23" name="Google Shape;323;p38"/>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grpSp>
        <p:nvGrpSpPr>
          <p:cNvPr id="324" name="Google Shape;324;p38"/>
          <p:cNvGrpSpPr/>
          <p:nvPr/>
        </p:nvGrpSpPr>
        <p:grpSpPr>
          <a:xfrm>
            <a:off x="3113900" y="944575"/>
            <a:ext cx="455400" cy="534250"/>
            <a:chOff x="3636350" y="1964200"/>
            <a:chExt cx="455400" cy="534250"/>
          </a:xfrm>
        </p:grpSpPr>
        <p:sp>
          <p:nvSpPr>
            <p:cNvPr id="325" name="Google Shape;325;p38"/>
            <p:cNvSpPr/>
            <p:nvPr/>
          </p:nvSpPr>
          <p:spPr>
            <a:xfrm>
              <a:off x="3647300" y="2095850"/>
              <a:ext cx="402600" cy="402600"/>
            </a:xfrm>
            <a:prstGeom prst="ellipse">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8"/>
            <p:cNvSpPr txBox="1"/>
            <p:nvPr/>
          </p:nvSpPr>
          <p:spPr>
            <a:xfrm>
              <a:off x="3636350" y="1964200"/>
              <a:ext cx="455400" cy="2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Avenir"/>
                  <a:ea typeface="Avenir"/>
                  <a:cs typeface="Avenir"/>
                  <a:sym typeface="Avenir"/>
                </a:rPr>
                <a:t>3</a:t>
              </a:r>
              <a:endParaRPr b="1" sz="3000">
                <a:solidFill>
                  <a:srgbClr val="FFFFFF"/>
                </a:solidFill>
                <a:latin typeface="Avenir"/>
                <a:ea typeface="Avenir"/>
                <a:cs typeface="Avenir"/>
                <a:sym typeface="Avenir"/>
              </a:endParaRPr>
            </a:p>
          </p:txBody>
        </p:sp>
      </p:grpSp>
      <p:sp>
        <p:nvSpPr>
          <p:cNvPr id="327" name="Google Shape;327;p38"/>
          <p:cNvSpPr txBox="1"/>
          <p:nvPr/>
        </p:nvSpPr>
        <p:spPr>
          <a:xfrm>
            <a:off x="3623600" y="2744425"/>
            <a:ext cx="51330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6DC066"/>
                </a:solidFill>
                <a:latin typeface="Avenir"/>
                <a:ea typeface="Avenir"/>
                <a:cs typeface="Avenir"/>
                <a:sym typeface="Avenir"/>
              </a:rPr>
              <a:t>CHASSIS ENGINEERING</a:t>
            </a:r>
            <a:endParaRPr sz="1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The third aspect of the system that the MIT iGEM team re-designed was the bacterial chassis itself. This redesign came about because in early tests of their system, they noticed that the natural stinkiness of the strain was overwhelming the banana and wintergreen smells. They researched the genetic origins of the strain’s terrible smell and found that bacteria produce a smelly compound called indole. Deletion of the tryptophanase gene led to an indole-deficient chassis that had a much less pungent stink. This chassis was used for all later experiments. </a:t>
            </a:r>
            <a:endParaRPr sz="1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39"/>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9"/>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34" name="Google Shape;334;p39"/>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sp>
        <p:nvSpPr>
          <p:cNvPr id="335" name="Google Shape;335;p39"/>
          <p:cNvSpPr txBox="1"/>
          <p:nvPr/>
        </p:nvSpPr>
        <p:spPr>
          <a:xfrm>
            <a:off x="2918900" y="2515825"/>
            <a:ext cx="58377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6DC066"/>
                </a:solidFill>
                <a:latin typeface="Avenir"/>
                <a:ea typeface="Avenir"/>
                <a:cs typeface="Avenir"/>
                <a:sym typeface="Avenir"/>
              </a:rPr>
              <a:t>INTRODUCTION TO LOGIC GATES</a:t>
            </a:r>
            <a:endParaRPr sz="1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When the MIT iGEM wanted to control the wintergreen scent, they deployed a concept that is more commonly found in electrical engineering. The team used a digital inverter device, aka a NOT gate, to construct a genetic digital circuit. The operation of logic devices, also sometimes called Boolean logic gates, can be described using truth tables. These tables represent all possible combinations of inputs and specify a single output for each combination. </a:t>
            </a:r>
            <a:endParaRPr sz="1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p:txBody>
      </p:sp>
      <p:pic>
        <p:nvPicPr>
          <p:cNvPr id="336" name="Google Shape;336;p39"/>
          <p:cNvPicPr preferRelativeResize="0"/>
          <p:nvPr/>
        </p:nvPicPr>
        <p:blipFill rotWithShape="1">
          <a:blip r:embed="rId3">
            <a:alphaModFix/>
          </a:blip>
          <a:srcRect b="0" l="0" r="9763" t="0"/>
          <a:stretch/>
        </p:blipFill>
        <p:spPr>
          <a:xfrm>
            <a:off x="437275" y="1652400"/>
            <a:ext cx="1995150" cy="1429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pic>
        <p:nvPicPr>
          <p:cNvPr id="341" name="Google Shape;341;p40"/>
          <p:cNvPicPr preferRelativeResize="0"/>
          <p:nvPr/>
        </p:nvPicPr>
        <p:blipFill>
          <a:blip r:embed="rId3">
            <a:alphaModFix/>
          </a:blip>
          <a:stretch>
            <a:fillRect/>
          </a:stretch>
        </p:blipFill>
        <p:spPr>
          <a:xfrm>
            <a:off x="475075" y="3108200"/>
            <a:ext cx="1472061" cy="1562950"/>
          </a:xfrm>
          <a:prstGeom prst="rect">
            <a:avLst/>
          </a:prstGeom>
          <a:noFill/>
          <a:ln>
            <a:noFill/>
          </a:ln>
        </p:spPr>
      </p:pic>
      <p:sp>
        <p:nvSpPr>
          <p:cNvPr id="342" name="Google Shape;342;p40"/>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0"/>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44" name="Google Shape;344;p40"/>
          <p:cNvSpPr txBox="1"/>
          <p:nvPr/>
        </p:nvSpPr>
        <p:spPr>
          <a:xfrm>
            <a:off x="475075" y="1571875"/>
            <a:ext cx="82155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In electrical engineering, the inputs might be electrical signals from wires and the output might be a third electrical signal that does some function, such as turning on your toaster.  In synthetic biology, logic gates are built out of DNA using control elements and products from natural genetic circuits. Inputs might be environmental stimuli, such as sugar, pH, heat or cell density. The output might be a fluorescent reporter such as GFP, or a molecule of interest such as a medicine, biofuel or scent. </a:t>
            </a:r>
            <a:endParaRPr sz="1600">
              <a:solidFill>
                <a:schemeClr val="dk1"/>
              </a:solidFill>
              <a:latin typeface="Avenir"/>
              <a:ea typeface="Avenir"/>
              <a:cs typeface="Avenir"/>
              <a:sym typeface="Avenir"/>
            </a:endParaRPr>
          </a:p>
        </p:txBody>
      </p:sp>
      <p:sp>
        <p:nvSpPr>
          <p:cNvPr id="345" name="Google Shape;345;p40"/>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sp>
        <p:nvSpPr>
          <p:cNvPr id="346" name="Google Shape;346;p40"/>
          <p:cNvSpPr txBox="1"/>
          <p:nvPr/>
        </p:nvSpPr>
        <p:spPr>
          <a:xfrm>
            <a:off x="496838" y="2820375"/>
            <a:ext cx="30687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800">
                <a:solidFill>
                  <a:srgbClr val="6DC066"/>
                </a:solidFill>
                <a:latin typeface="Avenir"/>
                <a:ea typeface="Avenir"/>
                <a:cs typeface="Avenir"/>
                <a:sym typeface="Avenir"/>
              </a:rPr>
              <a:t>Electrical Engineering</a:t>
            </a:r>
            <a:endParaRPr sz="1800">
              <a:latin typeface="Avenir"/>
              <a:ea typeface="Avenir"/>
              <a:cs typeface="Avenir"/>
              <a:sym typeface="Avenir"/>
            </a:endParaRPr>
          </a:p>
        </p:txBody>
      </p:sp>
      <p:sp>
        <p:nvSpPr>
          <p:cNvPr id="347" name="Google Shape;347;p40"/>
          <p:cNvSpPr txBox="1"/>
          <p:nvPr/>
        </p:nvSpPr>
        <p:spPr>
          <a:xfrm>
            <a:off x="4511667" y="2820375"/>
            <a:ext cx="30687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800">
                <a:solidFill>
                  <a:srgbClr val="6DC066"/>
                </a:solidFill>
                <a:latin typeface="Avenir"/>
                <a:ea typeface="Avenir"/>
                <a:cs typeface="Avenir"/>
                <a:sym typeface="Avenir"/>
              </a:rPr>
              <a:t>Synthetic </a:t>
            </a:r>
            <a:r>
              <a:rPr b="1" lang="en" sz="1800">
                <a:solidFill>
                  <a:srgbClr val="6DC066"/>
                </a:solidFill>
                <a:latin typeface="Avenir"/>
                <a:ea typeface="Avenir"/>
                <a:cs typeface="Avenir"/>
                <a:sym typeface="Avenir"/>
              </a:rPr>
              <a:t>Biology</a:t>
            </a:r>
            <a:endParaRPr sz="1800">
              <a:latin typeface="Avenir"/>
              <a:ea typeface="Avenir"/>
              <a:cs typeface="Avenir"/>
              <a:sym typeface="Avenir"/>
            </a:endParaRPr>
          </a:p>
        </p:txBody>
      </p:sp>
      <p:cxnSp>
        <p:nvCxnSpPr>
          <p:cNvPr id="348" name="Google Shape;348;p40"/>
          <p:cNvCxnSpPr/>
          <p:nvPr/>
        </p:nvCxnSpPr>
        <p:spPr>
          <a:xfrm>
            <a:off x="573038" y="3216500"/>
            <a:ext cx="3170700" cy="0"/>
          </a:xfrm>
          <a:prstGeom prst="straightConnector1">
            <a:avLst/>
          </a:prstGeom>
          <a:noFill/>
          <a:ln cap="flat" cmpd="sng" w="9525">
            <a:solidFill>
              <a:srgbClr val="6DC066"/>
            </a:solidFill>
            <a:prstDash val="solid"/>
            <a:round/>
            <a:headEnd len="med" w="med" type="none"/>
            <a:tailEnd len="med" w="med" type="none"/>
          </a:ln>
        </p:spPr>
      </p:cxnSp>
      <p:cxnSp>
        <p:nvCxnSpPr>
          <p:cNvPr id="349" name="Google Shape;349;p40"/>
          <p:cNvCxnSpPr/>
          <p:nvPr/>
        </p:nvCxnSpPr>
        <p:spPr>
          <a:xfrm flipH="1" rot="10800000">
            <a:off x="4521100" y="3214400"/>
            <a:ext cx="3988200" cy="2100"/>
          </a:xfrm>
          <a:prstGeom prst="straightConnector1">
            <a:avLst/>
          </a:prstGeom>
          <a:noFill/>
          <a:ln cap="flat" cmpd="sng" w="9525">
            <a:solidFill>
              <a:srgbClr val="6DC066"/>
            </a:solidFill>
            <a:prstDash val="solid"/>
            <a:round/>
            <a:headEnd len="med" w="med" type="none"/>
            <a:tailEnd len="med" w="med" type="none"/>
          </a:ln>
        </p:spPr>
      </p:cxnSp>
      <p:pic>
        <p:nvPicPr>
          <p:cNvPr id="350" name="Google Shape;350;p40"/>
          <p:cNvPicPr preferRelativeResize="0"/>
          <p:nvPr/>
        </p:nvPicPr>
        <p:blipFill rotWithShape="1">
          <a:blip r:embed="rId4">
            <a:alphaModFix/>
          </a:blip>
          <a:srcRect b="36766" l="27450" r="36348" t="41185"/>
          <a:stretch/>
        </p:blipFill>
        <p:spPr>
          <a:xfrm>
            <a:off x="4521100" y="3288750"/>
            <a:ext cx="2703325" cy="1065351"/>
          </a:xfrm>
          <a:prstGeom prst="rect">
            <a:avLst/>
          </a:prstGeom>
          <a:noFill/>
          <a:ln>
            <a:noFill/>
          </a:ln>
        </p:spPr>
      </p:pic>
      <p:pic>
        <p:nvPicPr>
          <p:cNvPr id="351" name="Google Shape;351;p40"/>
          <p:cNvPicPr preferRelativeResize="0"/>
          <p:nvPr/>
        </p:nvPicPr>
        <p:blipFill rotWithShape="1">
          <a:blip r:embed="rId5">
            <a:alphaModFix/>
          </a:blip>
          <a:srcRect b="22022" l="33818" r="25386" t="30718"/>
          <a:stretch/>
        </p:blipFill>
        <p:spPr>
          <a:xfrm>
            <a:off x="2051392" y="3284371"/>
            <a:ext cx="1692346" cy="1268578"/>
          </a:xfrm>
          <a:prstGeom prst="rect">
            <a:avLst/>
          </a:prstGeom>
          <a:noFill/>
          <a:ln>
            <a:noFill/>
          </a:ln>
        </p:spPr>
      </p:pic>
      <p:pic>
        <p:nvPicPr>
          <p:cNvPr id="352" name="Google Shape;352;p40"/>
          <p:cNvPicPr preferRelativeResize="0"/>
          <p:nvPr/>
        </p:nvPicPr>
        <p:blipFill rotWithShape="1">
          <a:blip r:embed="rId6">
            <a:alphaModFix/>
          </a:blip>
          <a:srcRect b="42044" l="33889" r="38512" t="29538"/>
          <a:stretch/>
        </p:blipFill>
        <p:spPr>
          <a:xfrm>
            <a:off x="7364414" y="3259099"/>
            <a:ext cx="1144886" cy="76274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pic>
        <p:nvPicPr>
          <p:cNvPr id="357" name="Google Shape;357;p41"/>
          <p:cNvPicPr preferRelativeResize="0"/>
          <p:nvPr/>
        </p:nvPicPr>
        <p:blipFill>
          <a:blip r:embed="rId3">
            <a:alphaModFix/>
          </a:blip>
          <a:stretch>
            <a:fillRect/>
          </a:stretch>
        </p:blipFill>
        <p:spPr>
          <a:xfrm>
            <a:off x="3182800" y="2387450"/>
            <a:ext cx="4289224" cy="2596350"/>
          </a:xfrm>
          <a:prstGeom prst="rect">
            <a:avLst/>
          </a:prstGeom>
          <a:noFill/>
          <a:ln>
            <a:noFill/>
          </a:ln>
        </p:spPr>
      </p:pic>
      <p:sp>
        <p:nvSpPr>
          <p:cNvPr id="358" name="Google Shape;358;p41"/>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1"/>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60" name="Google Shape;360;p41"/>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361" name="Google Shape;361;p41"/>
          <p:cNvPicPr preferRelativeResize="0"/>
          <p:nvPr/>
        </p:nvPicPr>
        <p:blipFill rotWithShape="1">
          <a:blip r:embed="rId4">
            <a:alphaModFix/>
          </a:blip>
          <a:srcRect b="0" l="0" r="9763" t="0"/>
          <a:stretch/>
        </p:blipFill>
        <p:spPr>
          <a:xfrm>
            <a:off x="381150" y="2918925"/>
            <a:ext cx="1995150" cy="1429050"/>
          </a:xfrm>
          <a:prstGeom prst="rect">
            <a:avLst/>
          </a:prstGeom>
          <a:noFill/>
          <a:ln>
            <a:noFill/>
          </a:ln>
        </p:spPr>
      </p:pic>
      <p:sp>
        <p:nvSpPr>
          <p:cNvPr id="362" name="Google Shape;362;p41"/>
          <p:cNvSpPr txBox="1"/>
          <p:nvPr/>
        </p:nvSpPr>
        <p:spPr>
          <a:xfrm>
            <a:off x="475075" y="1470650"/>
            <a:ext cx="82155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6DC066"/>
                </a:solidFill>
                <a:latin typeface="Avenir"/>
                <a:ea typeface="Avenir"/>
                <a:cs typeface="Avenir"/>
                <a:sym typeface="Avenir"/>
              </a:rPr>
              <a:t>LOGIC GATES IN THE CONTEXT OF EAU D’COLI</a:t>
            </a:r>
            <a:endParaRPr sz="1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The 2006 MIT iGEM team wanted to express the wintergreen scent in the log phase of growth. To accomplish this design, they paired the PosmY stationary phase promoter with a genetic NOT gate that could invert the natural pattern of gene expression from PosmY. The truth table (below) shows the on/off states for the outputs with and without the inverting NOT gate. </a:t>
            </a:r>
            <a:endParaRPr sz="1600">
              <a:solidFill>
                <a:schemeClr val="dk1"/>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nvSpPr>
        <p:spPr>
          <a:xfrm>
            <a:off x="413575" y="187600"/>
            <a:ext cx="86541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Synthetic Biology: </a:t>
            </a:r>
            <a:r>
              <a:rPr lang="en" sz="3000">
                <a:solidFill>
                  <a:srgbClr val="6DC066"/>
                </a:solidFill>
                <a:latin typeface="Avenir"/>
                <a:ea typeface="Avenir"/>
                <a:cs typeface="Avenir"/>
                <a:sym typeface="Avenir"/>
              </a:rPr>
              <a:t>Engineering Principles</a:t>
            </a:r>
            <a:endParaRPr sz="3000">
              <a:solidFill>
                <a:srgbClr val="6DC066"/>
              </a:solidFill>
              <a:latin typeface="Avenir"/>
              <a:ea typeface="Avenir"/>
              <a:cs typeface="Avenir"/>
              <a:sym typeface="Avenir"/>
            </a:endParaRPr>
          </a:p>
        </p:txBody>
      </p:sp>
      <p:pic>
        <p:nvPicPr>
          <p:cNvPr id="77" name="Google Shape;77;p15"/>
          <p:cNvPicPr preferRelativeResize="0"/>
          <p:nvPr/>
        </p:nvPicPr>
        <p:blipFill rotWithShape="1">
          <a:blip r:embed="rId3">
            <a:alphaModFix/>
          </a:blip>
          <a:srcRect b="55993" l="10104" r="0" t="12301"/>
          <a:stretch/>
        </p:blipFill>
        <p:spPr>
          <a:xfrm>
            <a:off x="524700" y="782300"/>
            <a:ext cx="6456727" cy="2946949"/>
          </a:xfrm>
          <a:prstGeom prst="rect">
            <a:avLst/>
          </a:prstGeom>
          <a:noFill/>
          <a:ln>
            <a:noFill/>
          </a:ln>
        </p:spPr>
      </p:pic>
      <p:sp>
        <p:nvSpPr>
          <p:cNvPr id="78" name="Google Shape;78;p15"/>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nvSpPr>
        <p:spPr>
          <a:xfrm>
            <a:off x="448500" y="3678150"/>
            <a:ext cx="85503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These principles and technologies extend the teaching of molecular techniques into real world, authentic applications</a:t>
            </a:r>
            <a:endParaRPr sz="1800">
              <a:solidFill>
                <a:srgbClr val="000000"/>
              </a:solidFill>
              <a:latin typeface="Avenir"/>
              <a:ea typeface="Avenir"/>
              <a:cs typeface="Avenir"/>
              <a:sym typeface="Avenir"/>
            </a:endParaRPr>
          </a:p>
        </p:txBody>
      </p:sp>
      <p:sp>
        <p:nvSpPr>
          <p:cNvPr id="80" name="Google Shape;80;p1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DC066"/>
                </a:solidFill>
              </a:rPr>
              <a:t>Eau That Smell | </a:t>
            </a:r>
            <a:r>
              <a:rPr lang="en">
                <a:solidFill>
                  <a:srgbClr val="29ABE2"/>
                </a:solidFill>
              </a:rPr>
              <a:t>BioBuilder.org</a:t>
            </a:r>
            <a:endParaRPr>
              <a:solidFill>
                <a:srgbClr val="29ABE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2"/>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2"/>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69" name="Google Shape;369;p42"/>
          <p:cNvSpPr txBox="1"/>
          <p:nvPr/>
        </p:nvSpPr>
        <p:spPr>
          <a:xfrm>
            <a:off x="4080800" y="2118525"/>
            <a:ext cx="4282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By combining the stationary-phase promoter and a genetic NOT gate, the wintergreen scent was expressed whenever the banana scent wasn’t. </a:t>
            </a:r>
            <a:endParaRPr sz="1800">
              <a:solidFill>
                <a:schemeClr val="dk1"/>
              </a:solidFill>
              <a:latin typeface="Avenir"/>
              <a:ea typeface="Avenir"/>
              <a:cs typeface="Avenir"/>
              <a:sym typeface="Avenir"/>
            </a:endParaRPr>
          </a:p>
        </p:txBody>
      </p:sp>
      <p:sp>
        <p:nvSpPr>
          <p:cNvPr id="370" name="Google Shape;370;p42"/>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371" name="Google Shape;371;p42"/>
          <p:cNvPicPr preferRelativeResize="0"/>
          <p:nvPr/>
        </p:nvPicPr>
        <p:blipFill rotWithShape="1">
          <a:blip r:embed="rId3">
            <a:alphaModFix/>
          </a:blip>
          <a:srcRect b="49748" l="32047" r="35444" t="29505"/>
          <a:stretch/>
        </p:blipFill>
        <p:spPr>
          <a:xfrm>
            <a:off x="475075" y="1892314"/>
            <a:ext cx="3327546" cy="137421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43"/>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3"/>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78" name="Google Shape;378;p43"/>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sp>
        <p:nvSpPr>
          <p:cNvPr id="379" name="Google Shape;379;p43"/>
          <p:cNvSpPr txBox="1"/>
          <p:nvPr/>
        </p:nvSpPr>
        <p:spPr>
          <a:xfrm>
            <a:off x="475075" y="2140075"/>
            <a:ext cx="82155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6DC066"/>
                </a:solidFill>
                <a:latin typeface="Avenir"/>
                <a:ea typeface="Avenir"/>
                <a:cs typeface="Avenir"/>
                <a:sym typeface="Avenir"/>
              </a:rPr>
              <a:t>BIOBUILDER’S EAU THAT SMELL ACTIVITY</a:t>
            </a:r>
            <a:endParaRPr sz="1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BioBuilder’s Eau That Smell activity extends the work of the 2006 MIT iGEM team, looking at different ways to control the relationship between cell growth and scent generation. In this activity, the system has been re-engineered once again. The strain has no wintergreen scent production and the banana scent is re-designed to express during the log phase of growth, rather than the stationary phase. </a:t>
            </a:r>
            <a:r>
              <a:rPr lang="en" sz="1600">
                <a:solidFill>
                  <a:srgbClr val="6DC066"/>
                </a:solidFill>
                <a:highlight>
                  <a:srgbClr val="6DC066"/>
                </a:highlight>
                <a:latin typeface="Avenir"/>
                <a:ea typeface="Avenir"/>
                <a:cs typeface="Avenir"/>
                <a:sym typeface="Avenir"/>
              </a:rPr>
              <a:t>.</a:t>
            </a:r>
            <a:r>
              <a:rPr lang="en" sz="1600">
                <a:solidFill>
                  <a:srgbClr val="FFFFFF"/>
                </a:solidFill>
                <a:highlight>
                  <a:srgbClr val="6DC066"/>
                </a:highlight>
                <a:latin typeface="Avenir"/>
                <a:ea typeface="Avenir"/>
                <a:cs typeface="Avenir"/>
                <a:sym typeface="Avenir"/>
              </a:rPr>
              <a:t>The goal with this experiment is to compare two designs for making banana scent during log phase.</a:t>
            </a:r>
            <a:r>
              <a:rPr lang="en" sz="1600">
                <a:solidFill>
                  <a:srgbClr val="6DC066"/>
                </a:solidFill>
                <a:highlight>
                  <a:srgbClr val="6DC066"/>
                </a:highlight>
                <a:latin typeface="Avenir"/>
                <a:ea typeface="Avenir"/>
                <a:cs typeface="Avenir"/>
                <a:sym typeface="Avenir"/>
              </a:rPr>
              <a:t>.</a:t>
            </a:r>
            <a:r>
              <a:rPr lang="en" sz="1600">
                <a:solidFill>
                  <a:schemeClr val="dk1"/>
                </a:solidFill>
                <a:latin typeface="Avenir"/>
                <a:ea typeface="Avenir"/>
                <a:cs typeface="Avenir"/>
                <a:sym typeface="Avenir"/>
              </a:rPr>
              <a:t> On paper, the two design options appear nearly equivalent, but real-world behavior often deviates from expectations, and this laboratory activity allows for direct testing of the differently designed strains.</a:t>
            </a:r>
            <a:endParaRPr sz="1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 </a:t>
            </a:r>
            <a:endParaRPr sz="1600">
              <a:solidFill>
                <a:schemeClr val="dk1"/>
              </a:solidFill>
              <a:latin typeface="Avenir"/>
              <a:ea typeface="Avenir"/>
              <a:cs typeface="Avenir"/>
              <a:sym typeface="Aveni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4"/>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4"/>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386" name="Google Shape;386;p44"/>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387" name="Google Shape;387;p44"/>
          <p:cNvPicPr preferRelativeResize="0"/>
          <p:nvPr/>
        </p:nvPicPr>
        <p:blipFill rotWithShape="1">
          <a:blip r:embed="rId3">
            <a:alphaModFix/>
          </a:blip>
          <a:srcRect b="56829" l="10684" r="12286" t="0"/>
          <a:stretch/>
        </p:blipFill>
        <p:spPr>
          <a:xfrm rot="5399994">
            <a:off x="4745413" y="1872827"/>
            <a:ext cx="2449375" cy="1875446"/>
          </a:xfrm>
          <a:prstGeom prst="rect">
            <a:avLst/>
          </a:prstGeom>
          <a:noFill/>
          <a:ln>
            <a:noFill/>
          </a:ln>
        </p:spPr>
      </p:pic>
      <p:sp>
        <p:nvSpPr>
          <p:cNvPr id="388" name="Google Shape;388;p44"/>
          <p:cNvSpPr txBox="1"/>
          <p:nvPr/>
        </p:nvSpPr>
        <p:spPr>
          <a:xfrm>
            <a:off x="2886075" y="1538650"/>
            <a:ext cx="1534800" cy="11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6DC066"/>
                </a:solidFill>
                <a:latin typeface="Avenir"/>
                <a:ea typeface="Avenir"/>
                <a:cs typeface="Avenir"/>
                <a:sym typeface="Avenir"/>
              </a:rPr>
              <a:t>Expresses the banana scent using a stationary phase promoter and an inverting NOT gate</a:t>
            </a:r>
            <a:endParaRPr sz="1300">
              <a:solidFill>
                <a:srgbClr val="6DC066"/>
              </a:solidFill>
              <a:latin typeface="Avenir"/>
              <a:ea typeface="Avenir"/>
              <a:cs typeface="Avenir"/>
              <a:sym typeface="Avenir"/>
            </a:endParaRPr>
          </a:p>
        </p:txBody>
      </p:sp>
      <p:pic>
        <p:nvPicPr>
          <p:cNvPr id="389" name="Google Shape;389;p44"/>
          <p:cNvPicPr preferRelativeResize="0"/>
          <p:nvPr/>
        </p:nvPicPr>
        <p:blipFill rotWithShape="1">
          <a:blip r:embed="rId3">
            <a:alphaModFix/>
          </a:blip>
          <a:srcRect b="1901" l="11593" r="12285" t="46298"/>
          <a:stretch/>
        </p:blipFill>
        <p:spPr>
          <a:xfrm rot="5399994">
            <a:off x="505400" y="1699939"/>
            <a:ext cx="2420400" cy="2250196"/>
          </a:xfrm>
          <a:prstGeom prst="rect">
            <a:avLst/>
          </a:prstGeom>
          <a:noFill/>
          <a:ln>
            <a:noFill/>
          </a:ln>
        </p:spPr>
      </p:pic>
      <p:sp>
        <p:nvSpPr>
          <p:cNvPr id="390" name="Google Shape;390;p44"/>
          <p:cNvSpPr txBox="1"/>
          <p:nvPr/>
        </p:nvSpPr>
        <p:spPr>
          <a:xfrm>
            <a:off x="496838" y="1108263"/>
            <a:ext cx="30687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800">
                <a:solidFill>
                  <a:srgbClr val="6DC066"/>
                </a:solidFill>
                <a:latin typeface="Avenir"/>
                <a:ea typeface="Avenir"/>
                <a:cs typeface="Avenir"/>
                <a:sym typeface="Avenir"/>
              </a:rPr>
              <a:t>Design 1</a:t>
            </a:r>
            <a:endParaRPr sz="1800">
              <a:latin typeface="Avenir"/>
              <a:ea typeface="Avenir"/>
              <a:cs typeface="Avenir"/>
              <a:sym typeface="Avenir"/>
            </a:endParaRPr>
          </a:p>
        </p:txBody>
      </p:sp>
      <p:sp>
        <p:nvSpPr>
          <p:cNvPr id="391" name="Google Shape;391;p44"/>
          <p:cNvSpPr txBox="1"/>
          <p:nvPr/>
        </p:nvSpPr>
        <p:spPr>
          <a:xfrm>
            <a:off x="4938442" y="1108263"/>
            <a:ext cx="3068700" cy="55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800">
                <a:solidFill>
                  <a:srgbClr val="6DC066"/>
                </a:solidFill>
                <a:latin typeface="Avenir"/>
                <a:ea typeface="Avenir"/>
                <a:cs typeface="Avenir"/>
                <a:sym typeface="Avenir"/>
              </a:rPr>
              <a:t>Design 2</a:t>
            </a:r>
            <a:endParaRPr sz="1800">
              <a:latin typeface="Avenir"/>
              <a:ea typeface="Avenir"/>
              <a:cs typeface="Avenir"/>
              <a:sym typeface="Avenir"/>
            </a:endParaRPr>
          </a:p>
        </p:txBody>
      </p:sp>
      <p:cxnSp>
        <p:nvCxnSpPr>
          <p:cNvPr id="392" name="Google Shape;392;p44"/>
          <p:cNvCxnSpPr/>
          <p:nvPr/>
        </p:nvCxnSpPr>
        <p:spPr>
          <a:xfrm>
            <a:off x="4938442" y="1504388"/>
            <a:ext cx="3866700" cy="0"/>
          </a:xfrm>
          <a:prstGeom prst="straightConnector1">
            <a:avLst/>
          </a:prstGeom>
          <a:noFill/>
          <a:ln cap="flat" cmpd="sng" w="9525">
            <a:solidFill>
              <a:srgbClr val="6DC066"/>
            </a:solidFill>
            <a:prstDash val="solid"/>
            <a:round/>
            <a:headEnd len="med" w="med" type="none"/>
            <a:tailEnd len="med" w="med" type="none"/>
          </a:ln>
        </p:spPr>
      </p:cxnSp>
      <p:cxnSp>
        <p:nvCxnSpPr>
          <p:cNvPr id="393" name="Google Shape;393;p44"/>
          <p:cNvCxnSpPr/>
          <p:nvPr/>
        </p:nvCxnSpPr>
        <p:spPr>
          <a:xfrm>
            <a:off x="496838" y="1504388"/>
            <a:ext cx="3866700" cy="0"/>
          </a:xfrm>
          <a:prstGeom prst="straightConnector1">
            <a:avLst/>
          </a:prstGeom>
          <a:noFill/>
          <a:ln cap="flat" cmpd="sng" w="9525">
            <a:solidFill>
              <a:srgbClr val="6DC066"/>
            </a:solidFill>
            <a:prstDash val="solid"/>
            <a:round/>
            <a:headEnd len="med" w="med" type="none"/>
            <a:tailEnd len="med" w="med" type="none"/>
          </a:ln>
        </p:spPr>
      </p:cxnSp>
      <p:sp>
        <p:nvSpPr>
          <p:cNvPr id="394" name="Google Shape;394;p44"/>
          <p:cNvSpPr txBox="1"/>
          <p:nvPr/>
        </p:nvSpPr>
        <p:spPr>
          <a:xfrm>
            <a:off x="6900100" y="1538650"/>
            <a:ext cx="2007000" cy="11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6DC066"/>
                </a:solidFill>
                <a:latin typeface="Avenir"/>
                <a:ea typeface="Avenir"/>
                <a:cs typeface="Avenir"/>
                <a:sym typeface="Avenir"/>
              </a:rPr>
              <a:t>Expresses the banana scent using a log phase promoter and no logic gate</a:t>
            </a:r>
            <a:endParaRPr sz="1300">
              <a:solidFill>
                <a:srgbClr val="6DC066"/>
              </a:solidFill>
              <a:latin typeface="Avenir"/>
              <a:ea typeface="Avenir"/>
              <a:cs typeface="Avenir"/>
              <a:sym typeface="Avenir"/>
            </a:endParaRPr>
          </a:p>
          <a:p>
            <a:pPr indent="0" lvl="0" marL="0" rtl="0" algn="l">
              <a:spcBef>
                <a:spcPts val="0"/>
              </a:spcBef>
              <a:spcAft>
                <a:spcPts val="0"/>
              </a:spcAft>
              <a:buNone/>
            </a:pPr>
            <a:r>
              <a:t/>
            </a:r>
            <a:endParaRPr sz="1300">
              <a:solidFill>
                <a:srgbClr val="6DC066"/>
              </a:solidFill>
              <a:latin typeface="Avenir"/>
              <a:ea typeface="Avenir"/>
              <a:cs typeface="Avenir"/>
              <a:sym typeface="Aveni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45"/>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5"/>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401" name="Google Shape;401;p4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sp>
        <p:nvSpPr>
          <p:cNvPr id="402" name="Google Shape;402;p45"/>
          <p:cNvSpPr txBox="1"/>
          <p:nvPr/>
        </p:nvSpPr>
        <p:spPr>
          <a:xfrm>
            <a:off x="475075" y="1606675"/>
            <a:ext cx="82155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6DC066"/>
                </a:solidFill>
                <a:latin typeface="Avenir"/>
                <a:ea typeface="Avenir"/>
                <a:cs typeface="Avenir"/>
                <a:sym typeface="Avenir"/>
              </a:rPr>
              <a:t>MEASURING SCENT PRODUCTION</a:t>
            </a:r>
            <a:endParaRPr sz="1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To simplify the genetics of the strains, the precursor molecule for the banana scent will be added to the media rather than be produced by the cell itself. This change may impact the smell of the media, but it will do so with all the strains tested. </a:t>
            </a:r>
            <a:br>
              <a:rPr lang="en" sz="1600">
                <a:solidFill>
                  <a:schemeClr val="dk1"/>
                </a:solidFill>
                <a:latin typeface="Avenir"/>
                <a:ea typeface="Avenir"/>
                <a:cs typeface="Avenir"/>
                <a:sym typeface="Avenir"/>
              </a:rPr>
            </a:br>
            <a:br>
              <a:rPr lang="en" sz="1600">
                <a:solidFill>
                  <a:schemeClr val="dk1"/>
                </a:solidFill>
                <a:latin typeface="Avenir"/>
                <a:ea typeface="Avenir"/>
                <a:cs typeface="Avenir"/>
                <a:sym typeface="Avenir"/>
              </a:rPr>
            </a:br>
            <a:r>
              <a:rPr lang="en" sz="1600">
                <a:solidFill>
                  <a:schemeClr val="dk1"/>
                </a:solidFill>
                <a:latin typeface="Avenir"/>
                <a:ea typeface="Avenir"/>
                <a:cs typeface="Avenir"/>
                <a:sym typeface="Avenir"/>
              </a:rPr>
              <a:t>All strains are indole-deficient to alleviate the strain’s natural stink. </a:t>
            </a:r>
            <a:endParaRPr sz="1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 </a:t>
            </a:r>
            <a:endParaRPr sz="1600">
              <a:solidFill>
                <a:schemeClr val="dk1"/>
              </a:solidFill>
              <a:latin typeface="Avenir"/>
              <a:ea typeface="Avenir"/>
              <a:cs typeface="Avenir"/>
              <a:sym typeface="Aveni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46"/>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6"/>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409" name="Google Shape;409;p4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sp>
        <p:nvSpPr>
          <p:cNvPr id="410" name="Google Shape;410;p46"/>
          <p:cNvSpPr txBox="1"/>
          <p:nvPr/>
        </p:nvSpPr>
        <p:spPr>
          <a:xfrm>
            <a:off x="2918900" y="2597275"/>
            <a:ext cx="57717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To measure the amount of banana scent, smell tests will be carried out at each stage of growth. The original Eau d’coli strain will provide a </a:t>
            </a:r>
            <a:r>
              <a:rPr lang="en" sz="1600">
                <a:solidFill>
                  <a:srgbClr val="6DC066"/>
                </a:solidFill>
                <a:latin typeface="Avenir"/>
                <a:ea typeface="Avenir"/>
                <a:cs typeface="Avenir"/>
                <a:sym typeface="Avenir"/>
              </a:rPr>
              <a:t>POSITIVE CONTROL FOR SCENT </a:t>
            </a:r>
            <a:r>
              <a:rPr lang="en" sz="1600">
                <a:latin typeface="Avenir"/>
                <a:ea typeface="Avenir"/>
                <a:cs typeface="Avenir"/>
                <a:sym typeface="Avenir"/>
              </a:rPr>
              <a:t>since this strain is known to produce banana scent during the stationary phase of growth. The indole-deficient strain with no scent generating devices will serve as a </a:t>
            </a:r>
            <a:r>
              <a:rPr lang="en" sz="1600">
                <a:solidFill>
                  <a:srgbClr val="6DC066"/>
                </a:solidFill>
                <a:latin typeface="Avenir"/>
                <a:ea typeface="Avenir"/>
                <a:cs typeface="Avenir"/>
                <a:sym typeface="Avenir"/>
              </a:rPr>
              <a:t>NEGATIVE CONTROL FOR SCENT. </a:t>
            </a:r>
            <a:endParaRPr sz="1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solidFill>
                <a:srgbClr val="6DC066"/>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latin typeface="Avenir"/>
                <a:ea typeface="Avenir"/>
                <a:cs typeface="Avenir"/>
                <a:sym typeface="Avenir"/>
              </a:rPr>
              <a:t>Banana oil will be diluted to make banana scent standards. Because everyone will use these standards, the amount of smell can be described using a shared measurement scale.</a:t>
            </a:r>
            <a:endParaRPr sz="1600">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solidFill>
                <a:srgbClr val="6DC066"/>
              </a:solidFill>
              <a:latin typeface="Avenir"/>
              <a:ea typeface="Avenir"/>
              <a:cs typeface="Avenir"/>
              <a:sym typeface="Avenir"/>
            </a:endParaRPr>
          </a:p>
        </p:txBody>
      </p:sp>
      <p:pic>
        <p:nvPicPr>
          <p:cNvPr id="411" name="Google Shape;411;p46"/>
          <p:cNvPicPr preferRelativeResize="0"/>
          <p:nvPr/>
        </p:nvPicPr>
        <p:blipFill rotWithShape="1">
          <a:blip r:embed="rId3">
            <a:alphaModFix/>
          </a:blip>
          <a:srcRect b="3708" l="2592" r="2078" t="11624"/>
          <a:stretch/>
        </p:blipFill>
        <p:spPr>
          <a:xfrm>
            <a:off x="619125" y="1478425"/>
            <a:ext cx="2025825" cy="1799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47"/>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7"/>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418" name="Google Shape;418;p4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sp>
        <p:nvSpPr>
          <p:cNvPr id="419" name="Google Shape;419;p47"/>
          <p:cNvSpPr txBox="1"/>
          <p:nvPr/>
        </p:nvSpPr>
        <p:spPr>
          <a:xfrm>
            <a:off x="475075" y="1759075"/>
            <a:ext cx="82155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6DC066"/>
                </a:solidFill>
                <a:latin typeface="Avenir"/>
                <a:ea typeface="Avenir"/>
                <a:cs typeface="Avenir"/>
                <a:sym typeface="Avenir"/>
              </a:rPr>
              <a:t>TWO PROTOCOLS</a:t>
            </a:r>
            <a:endParaRPr sz="1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The basic version of this protocol involves pre-growing the strains to </a:t>
            </a:r>
            <a:r>
              <a:rPr lang="en" sz="1600">
                <a:solidFill>
                  <a:srgbClr val="E69138"/>
                </a:solidFill>
                <a:highlight>
                  <a:srgbClr val="E69138"/>
                </a:highlight>
                <a:latin typeface="Avenir"/>
                <a:ea typeface="Avenir"/>
                <a:cs typeface="Avenir"/>
                <a:sym typeface="Avenir"/>
              </a:rPr>
              <a:t>.</a:t>
            </a:r>
            <a:r>
              <a:rPr lang="en" sz="1600">
                <a:solidFill>
                  <a:srgbClr val="FFFFFF"/>
                </a:solidFill>
                <a:highlight>
                  <a:srgbClr val="E69138"/>
                </a:highlight>
                <a:latin typeface="Avenir"/>
                <a:ea typeface="Avenir"/>
                <a:cs typeface="Avenir"/>
                <a:sym typeface="Avenir"/>
              </a:rPr>
              <a:t>lag</a:t>
            </a:r>
            <a:r>
              <a:rPr lang="en" sz="1600">
                <a:solidFill>
                  <a:srgbClr val="E69138"/>
                </a:solidFill>
                <a:highlight>
                  <a:srgbClr val="E69138"/>
                </a:highlight>
                <a:latin typeface="Avenir"/>
                <a:ea typeface="Avenir"/>
                <a:cs typeface="Avenir"/>
                <a:sym typeface="Avenir"/>
              </a:rPr>
              <a:t>.</a:t>
            </a:r>
            <a:r>
              <a:rPr lang="en" sz="1600">
                <a:solidFill>
                  <a:schemeClr val="dk1"/>
                </a:solidFill>
                <a:latin typeface="Avenir"/>
                <a:ea typeface="Avenir"/>
                <a:cs typeface="Avenir"/>
                <a:sym typeface="Avenir"/>
              </a:rPr>
              <a:t>, </a:t>
            </a:r>
            <a:r>
              <a:rPr lang="en" sz="1600">
                <a:solidFill>
                  <a:srgbClr val="E69138"/>
                </a:solidFill>
                <a:highlight>
                  <a:srgbClr val="E69138"/>
                </a:highlight>
                <a:latin typeface="Avenir"/>
                <a:ea typeface="Avenir"/>
                <a:cs typeface="Avenir"/>
                <a:sym typeface="Avenir"/>
              </a:rPr>
              <a:t>.</a:t>
            </a:r>
            <a:r>
              <a:rPr lang="en" sz="1600">
                <a:solidFill>
                  <a:srgbClr val="FFFFFF"/>
                </a:solidFill>
                <a:highlight>
                  <a:srgbClr val="E69138"/>
                </a:highlight>
                <a:latin typeface="Avenir"/>
                <a:ea typeface="Avenir"/>
                <a:cs typeface="Avenir"/>
                <a:sym typeface="Avenir"/>
              </a:rPr>
              <a:t>log</a:t>
            </a:r>
            <a:r>
              <a:rPr lang="en" sz="1600">
                <a:solidFill>
                  <a:srgbClr val="E69138"/>
                </a:solidFill>
                <a:highlight>
                  <a:srgbClr val="E69138"/>
                </a:highlight>
                <a:latin typeface="Avenir"/>
                <a:ea typeface="Avenir"/>
                <a:cs typeface="Avenir"/>
                <a:sym typeface="Avenir"/>
              </a:rPr>
              <a:t>.</a:t>
            </a:r>
            <a:r>
              <a:rPr lang="en" sz="1600">
                <a:solidFill>
                  <a:schemeClr val="dk1"/>
                </a:solidFill>
                <a:latin typeface="Avenir"/>
                <a:ea typeface="Avenir"/>
                <a:cs typeface="Avenir"/>
                <a:sym typeface="Avenir"/>
              </a:rPr>
              <a:t> and </a:t>
            </a:r>
            <a:r>
              <a:rPr lang="en" sz="1600">
                <a:solidFill>
                  <a:srgbClr val="E69138"/>
                </a:solidFill>
                <a:highlight>
                  <a:srgbClr val="E69138"/>
                </a:highlight>
                <a:latin typeface="Avenir"/>
                <a:ea typeface="Avenir"/>
                <a:cs typeface="Avenir"/>
                <a:sym typeface="Avenir"/>
              </a:rPr>
              <a:t>.</a:t>
            </a:r>
            <a:r>
              <a:rPr lang="en" sz="1600">
                <a:solidFill>
                  <a:srgbClr val="FFFFFF"/>
                </a:solidFill>
                <a:highlight>
                  <a:srgbClr val="E69138"/>
                </a:highlight>
                <a:latin typeface="Avenir"/>
                <a:ea typeface="Avenir"/>
                <a:cs typeface="Avenir"/>
                <a:sym typeface="Avenir"/>
              </a:rPr>
              <a:t>stationary</a:t>
            </a:r>
            <a:r>
              <a:rPr lang="en" sz="1600">
                <a:solidFill>
                  <a:srgbClr val="E69138"/>
                </a:solidFill>
                <a:highlight>
                  <a:srgbClr val="E69138"/>
                </a:highlight>
                <a:latin typeface="Avenir"/>
                <a:ea typeface="Avenir"/>
                <a:cs typeface="Avenir"/>
                <a:sym typeface="Avenir"/>
              </a:rPr>
              <a:t>.</a:t>
            </a:r>
            <a:r>
              <a:rPr lang="en" sz="1600">
                <a:solidFill>
                  <a:schemeClr val="dk1"/>
                </a:solidFill>
                <a:latin typeface="Avenir"/>
                <a:ea typeface="Avenir"/>
                <a:cs typeface="Avenir"/>
                <a:sym typeface="Avenir"/>
              </a:rPr>
              <a:t> phase. The activity emphasizes data analysis over data collection. A longer version of the protocol follows the strains through the three stages of growth, enabling growth curve-data collection as well as scent measurements. </a:t>
            </a:r>
            <a:endParaRPr sz="1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 </a:t>
            </a:r>
            <a:endParaRPr sz="1600">
              <a:solidFill>
                <a:schemeClr val="dk1"/>
              </a:solidFill>
              <a:latin typeface="Avenir"/>
              <a:ea typeface="Avenir"/>
              <a:cs typeface="Avenir"/>
              <a:sym typeface="Aveni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pic>
        <p:nvPicPr>
          <p:cNvPr id="424" name="Google Shape;424;p48"/>
          <p:cNvPicPr preferRelativeResize="0"/>
          <p:nvPr/>
        </p:nvPicPr>
        <p:blipFill>
          <a:blip r:embed="rId3">
            <a:alphaModFix/>
          </a:blip>
          <a:stretch>
            <a:fillRect/>
          </a:stretch>
        </p:blipFill>
        <p:spPr>
          <a:xfrm>
            <a:off x="67949" y="642837"/>
            <a:ext cx="4498874" cy="3476428"/>
          </a:xfrm>
          <a:prstGeom prst="rect">
            <a:avLst/>
          </a:prstGeom>
          <a:noFill/>
          <a:ln>
            <a:noFill/>
          </a:ln>
        </p:spPr>
      </p:pic>
      <p:pic>
        <p:nvPicPr>
          <p:cNvPr id="425" name="Google Shape;425;p48"/>
          <p:cNvPicPr preferRelativeResize="0"/>
          <p:nvPr/>
        </p:nvPicPr>
        <p:blipFill rotWithShape="1">
          <a:blip r:embed="rId4">
            <a:alphaModFix/>
          </a:blip>
          <a:srcRect b="30177" l="0" r="0" t="0"/>
          <a:stretch/>
        </p:blipFill>
        <p:spPr>
          <a:xfrm>
            <a:off x="4406075" y="2695075"/>
            <a:ext cx="2240226" cy="518500"/>
          </a:xfrm>
          <a:prstGeom prst="rect">
            <a:avLst/>
          </a:prstGeom>
          <a:noFill/>
          <a:ln>
            <a:noFill/>
          </a:ln>
        </p:spPr>
      </p:pic>
      <p:sp>
        <p:nvSpPr>
          <p:cNvPr id="426" name="Google Shape;426;p48"/>
          <p:cNvSpPr txBox="1"/>
          <p:nvPr/>
        </p:nvSpPr>
        <p:spPr>
          <a:xfrm>
            <a:off x="4264225" y="1667650"/>
            <a:ext cx="41535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0">
                <a:solidFill>
                  <a:srgbClr val="6DC066"/>
                </a:solidFill>
                <a:latin typeface="Avenir"/>
                <a:ea typeface="Avenir"/>
                <a:cs typeface="Avenir"/>
                <a:sym typeface="Avenir"/>
              </a:rPr>
              <a:t>Good Luck!</a:t>
            </a:r>
            <a:endParaRPr sz="6000">
              <a:solidFill>
                <a:srgbClr val="6DC066"/>
              </a:solidFill>
              <a:latin typeface="Avenir"/>
              <a:ea typeface="Avenir"/>
              <a:cs typeface="Avenir"/>
              <a:sym typeface="Avenir"/>
            </a:endParaRPr>
          </a:p>
        </p:txBody>
      </p:sp>
      <p:sp>
        <p:nvSpPr>
          <p:cNvPr id="427" name="Google Shape;427;p48"/>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8"/>
          <p:cNvSpPr txBox="1"/>
          <p:nvPr/>
        </p:nvSpPr>
        <p:spPr>
          <a:xfrm>
            <a:off x="170625" y="4710000"/>
            <a:ext cx="2349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9ABE2"/>
                </a:solidFill>
              </a:rPr>
              <a:t>BioBuilder.org</a:t>
            </a:r>
            <a:endParaRPr>
              <a:solidFill>
                <a:srgbClr val="29ABE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6"/>
          <p:cNvPicPr preferRelativeResize="0"/>
          <p:nvPr/>
        </p:nvPicPr>
        <p:blipFill>
          <a:blip r:embed="rId3">
            <a:alphaModFix/>
          </a:blip>
          <a:stretch>
            <a:fillRect/>
          </a:stretch>
        </p:blipFill>
        <p:spPr>
          <a:xfrm>
            <a:off x="3303997" y="905967"/>
            <a:ext cx="2488007" cy="2488058"/>
          </a:xfrm>
          <a:prstGeom prst="rect">
            <a:avLst/>
          </a:prstGeom>
          <a:noFill/>
          <a:ln>
            <a:noFill/>
          </a:ln>
        </p:spPr>
      </p:pic>
      <p:pic>
        <p:nvPicPr>
          <p:cNvPr id="87" name="Google Shape;87;p16"/>
          <p:cNvPicPr preferRelativeResize="0"/>
          <p:nvPr/>
        </p:nvPicPr>
        <p:blipFill>
          <a:blip r:embed="rId4">
            <a:alphaModFix/>
          </a:blip>
          <a:stretch>
            <a:fillRect/>
          </a:stretch>
        </p:blipFill>
        <p:spPr>
          <a:xfrm>
            <a:off x="523350" y="905967"/>
            <a:ext cx="2488007" cy="2488058"/>
          </a:xfrm>
          <a:prstGeom prst="rect">
            <a:avLst/>
          </a:prstGeom>
          <a:noFill/>
          <a:ln>
            <a:noFill/>
          </a:ln>
        </p:spPr>
      </p:pic>
      <p:pic>
        <p:nvPicPr>
          <p:cNvPr id="88" name="Google Shape;88;p16"/>
          <p:cNvPicPr preferRelativeResize="0"/>
          <p:nvPr/>
        </p:nvPicPr>
        <p:blipFill>
          <a:blip r:embed="rId5">
            <a:alphaModFix/>
          </a:blip>
          <a:stretch>
            <a:fillRect/>
          </a:stretch>
        </p:blipFill>
        <p:spPr>
          <a:xfrm>
            <a:off x="6084643" y="905950"/>
            <a:ext cx="2488007" cy="2488058"/>
          </a:xfrm>
          <a:prstGeom prst="rect">
            <a:avLst/>
          </a:prstGeom>
          <a:noFill/>
          <a:ln>
            <a:noFill/>
          </a:ln>
        </p:spPr>
      </p:pic>
      <p:sp>
        <p:nvSpPr>
          <p:cNvPr id="89" name="Google Shape;89;p16"/>
          <p:cNvSpPr txBox="1"/>
          <p:nvPr/>
        </p:nvSpPr>
        <p:spPr>
          <a:xfrm>
            <a:off x="947350" y="3089200"/>
            <a:ext cx="21402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Design</a:t>
            </a:r>
            <a:endParaRPr sz="3600">
              <a:solidFill>
                <a:srgbClr val="6DC066"/>
              </a:solidFill>
              <a:latin typeface="Avenir"/>
              <a:ea typeface="Avenir"/>
              <a:cs typeface="Avenir"/>
              <a:sym typeface="Avenir"/>
            </a:endParaRPr>
          </a:p>
        </p:txBody>
      </p:sp>
      <p:sp>
        <p:nvSpPr>
          <p:cNvPr id="90" name="Google Shape;90;p16"/>
          <p:cNvSpPr txBox="1"/>
          <p:nvPr/>
        </p:nvSpPr>
        <p:spPr>
          <a:xfrm>
            <a:off x="3880400" y="3089200"/>
            <a:ext cx="21402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Build</a:t>
            </a:r>
            <a:endParaRPr sz="3600">
              <a:solidFill>
                <a:srgbClr val="6DC066"/>
              </a:solidFill>
              <a:latin typeface="Avenir"/>
              <a:ea typeface="Avenir"/>
              <a:cs typeface="Avenir"/>
              <a:sym typeface="Avenir"/>
            </a:endParaRPr>
          </a:p>
        </p:txBody>
      </p:sp>
      <p:sp>
        <p:nvSpPr>
          <p:cNvPr id="91" name="Google Shape;91;p16"/>
          <p:cNvSpPr txBox="1"/>
          <p:nvPr/>
        </p:nvSpPr>
        <p:spPr>
          <a:xfrm>
            <a:off x="6743550" y="3089200"/>
            <a:ext cx="18213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Test</a:t>
            </a:r>
            <a:endParaRPr sz="3600">
              <a:solidFill>
                <a:srgbClr val="6DC066"/>
              </a:solidFill>
              <a:latin typeface="Avenir"/>
              <a:ea typeface="Avenir"/>
              <a:cs typeface="Avenir"/>
              <a:sym typeface="Avenir"/>
            </a:endParaRPr>
          </a:p>
        </p:txBody>
      </p:sp>
      <p:sp>
        <p:nvSpPr>
          <p:cNvPr id="92" name="Google Shape;92;p1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DC066"/>
                </a:solidFill>
              </a:rPr>
              <a:t>Eau That Smell | </a:t>
            </a:r>
            <a:r>
              <a:rPr lang="en">
                <a:solidFill>
                  <a:srgbClr val="29ABE2"/>
                </a:solidFill>
              </a:rPr>
              <a:t>BioBuilder.org</a:t>
            </a:r>
            <a:endParaRPr>
              <a:solidFill>
                <a:srgbClr val="29ABE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What A Colorful World</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Examines the role of the cellular chassis in system performance. Students transform different strains of </a:t>
            </a:r>
            <a:r>
              <a:rPr i="1" lang="en" sz="1000">
                <a:solidFill>
                  <a:srgbClr val="000000"/>
                </a:solidFill>
                <a:latin typeface="Avenir"/>
                <a:ea typeface="Avenir"/>
                <a:cs typeface="Avenir"/>
                <a:sym typeface="Avenir"/>
              </a:rPr>
              <a:t>E. coli</a:t>
            </a:r>
            <a:r>
              <a:rPr lang="en" sz="1000">
                <a:solidFill>
                  <a:srgbClr val="000000"/>
                </a:solidFill>
                <a:latin typeface="Avenir"/>
                <a:ea typeface="Avenir"/>
                <a:cs typeface="Avenir"/>
                <a:sym typeface="Avenir"/>
              </a:rPr>
              <a:t> with DNA that turns the cells several bright colors. Students then observe how different the color intensity can be from strain to strain, despite being encoded by the same DNA sequence.</a:t>
            </a:r>
            <a:endParaRPr sz="1000">
              <a:solidFill>
                <a:srgbClr val="000000"/>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t/>
            </a:r>
            <a:endParaRPr sz="1100">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99" name="Google Shape;99;p17"/>
          <p:cNvSpPr txBox="1"/>
          <p:nvPr/>
        </p:nvSpPr>
        <p:spPr>
          <a:xfrm>
            <a:off x="475075" y="1272469"/>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iTUNE Device</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Examines the role of parts, such as promoters and ribosome binding sites, in predicting the output of a genetic device. The students measure β-galactosidase enzymatic activity as the device’s output, thereby looking through the lens of molecular genetics to predict and then evaluate a device’s behavior.</a:t>
            </a:r>
            <a:endParaRPr sz="1000">
              <a:solidFill>
                <a:srgbClr val="000000"/>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t/>
            </a:r>
            <a:endParaRPr sz="11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0" name="Google Shape;100;p17"/>
          <p:cNvSpPr txBox="1"/>
          <p:nvPr/>
        </p:nvSpPr>
        <p:spPr>
          <a:xfrm>
            <a:off x="475075" y="2204413"/>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Picture This</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Three activities to explore the role of modeling in circuit design. These activities include a downloadable program to computationally vary the parameters of a genetic circuit, an exercise to mimic a genetic circuit with electronic parts, and an opportunity to send a stencil that will be turned into a bacterial photograph.</a:t>
            </a:r>
            <a:endParaRPr b="1" sz="10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1" name="Google Shape;101;p17"/>
          <p:cNvSpPr txBox="1"/>
          <p:nvPr/>
        </p:nvSpPr>
        <p:spPr>
          <a:xfrm>
            <a:off x="475075" y="3136356"/>
            <a:ext cx="8542500" cy="80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Eau That Smell</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Compares two alternative genetic designs. Both programs should make the cells smell like ripe bananas as the cells grow.</a:t>
            </a:r>
            <a:endParaRPr sz="1100">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2" name="Google Shape;102;p17"/>
          <p:cNvSpPr txBox="1"/>
          <p:nvPr/>
        </p:nvSpPr>
        <p:spPr>
          <a:xfrm>
            <a:off x="475075" y="3735000"/>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Golden Bread</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Explores the science, engineering and bioethics of a yeast that’s genetically modified to make a vitamin-enriched food. Lab activities include PCR, yeast transformation, codon shuffling and statistical analysis of data</a:t>
            </a:r>
            <a:endParaRPr sz="10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3" name="Google Shape;103;p17"/>
          <p:cNvSpPr/>
          <p:nvPr/>
        </p:nvSpPr>
        <p:spPr>
          <a:xfrm>
            <a:off x="0" y="493750"/>
            <a:ext cx="375900" cy="3970500"/>
          </a:xfrm>
          <a:prstGeom prst="rect">
            <a:avLst/>
          </a:prstGeom>
          <a:solidFill>
            <a:srgbClr val="6DC066">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a:off x="0" y="3868750"/>
            <a:ext cx="375900" cy="595500"/>
          </a:xfrm>
          <a:prstGeom prst="rect">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DC066"/>
                </a:solidFill>
              </a:rPr>
              <a:t>Eau That Smell | </a:t>
            </a:r>
            <a:r>
              <a:rPr lang="en">
                <a:solidFill>
                  <a:srgbClr val="29ABE2"/>
                </a:solidFill>
              </a:rPr>
              <a:t>BioBuilder.org</a:t>
            </a:r>
            <a:endParaRPr>
              <a:solidFill>
                <a:srgbClr val="29ABE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latin typeface="Avenir"/>
              <a:ea typeface="Avenir"/>
              <a:cs typeface="Avenir"/>
              <a:sym typeface="Avenir"/>
            </a:endParaRPr>
          </a:p>
        </p:txBody>
      </p:sp>
      <p:sp>
        <p:nvSpPr>
          <p:cNvPr id="112" name="Google Shape;112;p18"/>
          <p:cNvSpPr txBox="1"/>
          <p:nvPr/>
        </p:nvSpPr>
        <p:spPr>
          <a:xfrm>
            <a:off x="3117675" y="2330350"/>
            <a:ext cx="55119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The engineer’s process of </a:t>
            </a:r>
            <a:r>
              <a:rPr b="1" lang="en" sz="1800">
                <a:solidFill>
                  <a:srgbClr val="6DC066"/>
                </a:solidFill>
                <a:latin typeface="Avenir"/>
                <a:ea typeface="Avenir"/>
                <a:cs typeface="Avenir"/>
                <a:sym typeface="Avenir"/>
              </a:rPr>
              <a:t>“design-build-test”</a:t>
            </a:r>
            <a:r>
              <a:rPr lang="en" sz="1800">
                <a:solidFill>
                  <a:schemeClr val="dk1"/>
                </a:solidFill>
                <a:latin typeface="Avenir"/>
                <a:ea typeface="Avenir"/>
                <a:cs typeface="Avenir"/>
                <a:sym typeface="Avenir"/>
              </a:rPr>
              <a:t> is similar to the scientist’s method of </a:t>
            </a:r>
            <a:r>
              <a:rPr b="1" lang="en" sz="1800">
                <a:solidFill>
                  <a:srgbClr val="6DC066"/>
                </a:solidFill>
                <a:latin typeface="Avenir"/>
                <a:ea typeface="Avenir"/>
                <a:cs typeface="Avenir"/>
                <a:sym typeface="Avenir"/>
              </a:rPr>
              <a:t>“hypothesize, test, analyze.”</a:t>
            </a:r>
            <a:r>
              <a:rPr lang="en" sz="1800">
                <a:solidFill>
                  <a:schemeClr val="dk1"/>
                </a:solidFill>
                <a:latin typeface="Avenir"/>
                <a:ea typeface="Avenir"/>
                <a:cs typeface="Avenir"/>
                <a:sym typeface="Avenir"/>
              </a:rPr>
              <a:t> Both of these approaches are often presented as linear endeavors that start with “design” for engineers and “hypothesis” for scientists, but in reality </a:t>
            </a:r>
            <a:r>
              <a:rPr lang="en" sz="1800">
                <a:solidFill>
                  <a:srgbClr val="6DC066"/>
                </a:solidFill>
                <a:highlight>
                  <a:srgbClr val="6DC066"/>
                </a:highlight>
                <a:latin typeface="Avenir"/>
                <a:ea typeface="Avenir"/>
                <a:cs typeface="Avenir"/>
                <a:sym typeface="Avenir"/>
              </a:rPr>
              <a:t>.</a:t>
            </a:r>
            <a:r>
              <a:rPr b="1" lang="en" sz="1800">
                <a:solidFill>
                  <a:srgbClr val="FFFFFF"/>
                </a:solidFill>
                <a:highlight>
                  <a:srgbClr val="6DC066"/>
                </a:highlight>
                <a:latin typeface="Avenir"/>
                <a:ea typeface="Avenir"/>
                <a:cs typeface="Avenir"/>
                <a:sym typeface="Avenir"/>
              </a:rPr>
              <a:t>they are iterative efforts that can begin at any point in the cycle</a:t>
            </a:r>
            <a:r>
              <a:rPr lang="en" sz="1800">
                <a:solidFill>
                  <a:srgbClr val="FFFFFF"/>
                </a:solidFill>
                <a:highlight>
                  <a:srgbClr val="6DC066"/>
                </a:highlight>
                <a:latin typeface="Avenir"/>
                <a:ea typeface="Avenir"/>
                <a:cs typeface="Avenir"/>
                <a:sym typeface="Avenir"/>
              </a:rPr>
              <a:t>.</a:t>
            </a:r>
            <a:r>
              <a:rPr lang="en" sz="1800">
                <a:solidFill>
                  <a:srgbClr val="6DC066"/>
                </a:solidFill>
                <a:highlight>
                  <a:srgbClr val="6DC066"/>
                </a:highlight>
                <a:latin typeface="Avenir"/>
                <a:ea typeface="Avenir"/>
                <a:cs typeface="Avenir"/>
                <a:sym typeface="Avenir"/>
              </a:rPr>
              <a:t>.</a:t>
            </a:r>
            <a:endParaRPr sz="1800">
              <a:solidFill>
                <a:srgbClr val="FFFFFF"/>
              </a:solidFill>
              <a:highlight>
                <a:srgbClr val="6DC066"/>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p:txBody>
      </p:sp>
      <p:sp>
        <p:nvSpPr>
          <p:cNvPr id="113" name="Google Shape;113;p18"/>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114" name="Google Shape;114;p18"/>
          <p:cNvPicPr preferRelativeResize="0"/>
          <p:nvPr/>
        </p:nvPicPr>
        <p:blipFill>
          <a:blip r:embed="rId3">
            <a:alphaModFix/>
          </a:blip>
          <a:stretch>
            <a:fillRect/>
          </a:stretch>
        </p:blipFill>
        <p:spPr>
          <a:xfrm>
            <a:off x="401225" y="1628525"/>
            <a:ext cx="2665047" cy="2059399"/>
          </a:xfrm>
          <a:prstGeom prst="rect">
            <a:avLst/>
          </a:prstGeom>
          <a:noFill/>
          <a:ln>
            <a:noFill/>
          </a:ln>
        </p:spPr>
      </p:pic>
      <p:sp>
        <p:nvSpPr>
          <p:cNvPr id="115" name="Google Shape;115;p18"/>
          <p:cNvSpPr txBox="1"/>
          <p:nvPr/>
        </p:nvSpPr>
        <p:spPr>
          <a:xfrm>
            <a:off x="497450" y="1232781"/>
            <a:ext cx="946800" cy="4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6DC066"/>
                </a:solidFill>
                <a:latin typeface="Avenir"/>
                <a:ea typeface="Avenir"/>
                <a:cs typeface="Avenir"/>
                <a:sym typeface="Avenir"/>
              </a:rPr>
              <a:t>Design</a:t>
            </a:r>
            <a:endParaRPr sz="1800">
              <a:solidFill>
                <a:srgbClr val="6DC066"/>
              </a:solidFill>
              <a:latin typeface="Avenir"/>
              <a:ea typeface="Avenir"/>
              <a:cs typeface="Avenir"/>
              <a:sym typeface="Avenir"/>
            </a:endParaRPr>
          </a:p>
        </p:txBody>
      </p:sp>
      <p:sp>
        <p:nvSpPr>
          <p:cNvPr id="116" name="Google Shape;116;p18"/>
          <p:cNvSpPr txBox="1"/>
          <p:nvPr/>
        </p:nvSpPr>
        <p:spPr>
          <a:xfrm>
            <a:off x="2187725" y="1232781"/>
            <a:ext cx="807900" cy="4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6DC066"/>
                </a:solidFill>
                <a:latin typeface="Avenir"/>
                <a:ea typeface="Avenir"/>
                <a:cs typeface="Avenir"/>
                <a:sym typeface="Avenir"/>
              </a:rPr>
              <a:t>Build</a:t>
            </a:r>
            <a:endParaRPr sz="1800">
              <a:solidFill>
                <a:srgbClr val="6DC066"/>
              </a:solidFill>
              <a:latin typeface="Avenir"/>
              <a:ea typeface="Avenir"/>
              <a:cs typeface="Avenir"/>
              <a:sym typeface="Avenir"/>
            </a:endParaRPr>
          </a:p>
        </p:txBody>
      </p:sp>
      <p:sp>
        <p:nvSpPr>
          <p:cNvPr id="117" name="Google Shape;117;p18"/>
          <p:cNvSpPr txBox="1"/>
          <p:nvPr/>
        </p:nvSpPr>
        <p:spPr>
          <a:xfrm>
            <a:off x="1404800" y="3611725"/>
            <a:ext cx="6579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6DC066"/>
                </a:solidFill>
                <a:latin typeface="Avenir"/>
                <a:ea typeface="Avenir"/>
                <a:cs typeface="Avenir"/>
                <a:sym typeface="Avenir"/>
              </a:rPr>
              <a:t>Test</a:t>
            </a:r>
            <a:endParaRPr sz="1800">
              <a:solidFill>
                <a:srgbClr val="6DC066"/>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9"/>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latin typeface="Avenir"/>
              <a:ea typeface="Avenir"/>
              <a:cs typeface="Avenir"/>
              <a:sym typeface="Avenir"/>
            </a:endParaRPr>
          </a:p>
        </p:txBody>
      </p:sp>
      <p:sp>
        <p:nvSpPr>
          <p:cNvPr id="124" name="Google Shape;124;p19"/>
          <p:cNvSpPr txBox="1"/>
          <p:nvPr/>
        </p:nvSpPr>
        <p:spPr>
          <a:xfrm>
            <a:off x="3117675" y="1796950"/>
            <a:ext cx="5570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The Eau That Smell activity emphasizes the “test” phase of the engineering design-build-test cycle, but also shines a spotlight on the design and re-design of the system being tested.</a:t>
            </a:r>
            <a:endParaRPr sz="1800">
              <a:solidFill>
                <a:schemeClr val="dk1"/>
              </a:solidFill>
              <a:latin typeface="Avenir"/>
              <a:ea typeface="Avenir"/>
              <a:cs typeface="Avenir"/>
              <a:sym typeface="Avenir"/>
            </a:endParaRPr>
          </a:p>
        </p:txBody>
      </p:sp>
      <p:sp>
        <p:nvSpPr>
          <p:cNvPr id="125" name="Google Shape;125;p19"/>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126" name="Google Shape;126;p19"/>
          <p:cNvPicPr preferRelativeResize="0"/>
          <p:nvPr/>
        </p:nvPicPr>
        <p:blipFill>
          <a:blip r:embed="rId3">
            <a:alphaModFix/>
          </a:blip>
          <a:stretch>
            <a:fillRect/>
          </a:stretch>
        </p:blipFill>
        <p:spPr>
          <a:xfrm>
            <a:off x="637468" y="905950"/>
            <a:ext cx="2488007" cy="2488058"/>
          </a:xfrm>
          <a:prstGeom prst="rect">
            <a:avLst/>
          </a:prstGeom>
          <a:noFill/>
          <a:ln>
            <a:noFill/>
          </a:ln>
        </p:spPr>
      </p:pic>
      <p:sp>
        <p:nvSpPr>
          <p:cNvPr id="127" name="Google Shape;127;p19"/>
          <p:cNvSpPr txBox="1"/>
          <p:nvPr/>
        </p:nvSpPr>
        <p:spPr>
          <a:xfrm>
            <a:off x="1296375" y="3089200"/>
            <a:ext cx="18213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Test</a:t>
            </a:r>
            <a:endParaRPr sz="3600">
              <a:solidFill>
                <a:srgbClr val="6DC066"/>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0"/>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134" name="Google Shape;134;p20"/>
          <p:cNvSpPr txBox="1"/>
          <p:nvPr/>
        </p:nvSpPr>
        <p:spPr>
          <a:xfrm>
            <a:off x="4162875" y="2113350"/>
            <a:ext cx="45249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For this experiment, two different synthetic living systems have been designed and built by other engineers. Both of the designs change the smell of normally stinky bacteria, and both designs look like they could work. </a:t>
            </a:r>
            <a:endParaRPr sz="1800">
              <a:solidFill>
                <a:srgbClr val="000000"/>
              </a:solidFill>
              <a:latin typeface="Avenir"/>
              <a:ea typeface="Avenir"/>
              <a:cs typeface="Avenir"/>
              <a:sym typeface="Avenir"/>
            </a:endParaRPr>
          </a:p>
        </p:txBody>
      </p:sp>
      <p:sp>
        <p:nvSpPr>
          <p:cNvPr id="135" name="Google Shape;135;p20"/>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136" name="Google Shape;136;p20"/>
          <p:cNvPicPr preferRelativeResize="0"/>
          <p:nvPr/>
        </p:nvPicPr>
        <p:blipFill rotWithShape="1">
          <a:blip r:embed="rId3">
            <a:alphaModFix/>
          </a:blip>
          <a:srcRect b="3708" l="2592" r="2078" t="11624"/>
          <a:stretch/>
        </p:blipFill>
        <p:spPr>
          <a:xfrm>
            <a:off x="619125" y="1326025"/>
            <a:ext cx="3252600" cy="28890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Eau that Smell</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143" name="Google Shape;143;p21"/>
          <p:cNvSpPr txBox="1"/>
          <p:nvPr/>
        </p:nvSpPr>
        <p:spPr>
          <a:xfrm>
            <a:off x="448500" y="3290488"/>
            <a:ext cx="8239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In comparing the performance of the two designs, there are opportunities to explore just how synthetic biologists make design choices as well as dive into some important scientific ideas about gene regulation and cell growth. </a:t>
            </a:r>
            <a:endParaRPr sz="1800">
              <a:solidFill>
                <a:srgbClr val="000000"/>
              </a:solidFill>
              <a:latin typeface="Avenir"/>
              <a:ea typeface="Avenir"/>
              <a:cs typeface="Avenir"/>
              <a:sym typeface="Avenir"/>
            </a:endParaRPr>
          </a:p>
        </p:txBody>
      </p:sp>
      <p:sp>
        <p:nvSpPr>
          <p:cNvPr id="144" name="Google Shape;144;p21"/>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DC066"/>
                </a:solidFill>
              </a:rPr>
              <a:t>Eau That Smell | </a:t>
            </a:r>
            <a:r>
              <a:rPr lang="en">
                <a:solidFill>
                  <a:srgbClr val="29ABE2"/>
                </a:solidFill>
              </a:rPr>
              <a:t>BioBuilder.org</a:t>
            </a:r>
            <a:endParaRPr>
              <a:solidFill>
                <a:srgbClr val="29ABE2"/>
              </a:solidFill>
            </a:endParaRPr>
          </a:p>
        </p:txBody>
      </p:sp>
      <p:pic>
        <p:nvPicPr>
          <p:cNvPr id="145" name="Google Shape;145;p21"/>
          <p:cNvPicPr preferRelativeResize="0"/>
          <p:nvPr/>
        </p:nvPicPr>
        <p:blipFill>
          <a:blip r:embed="rId4">
            <a:alphaModFix/>
          </a:blip>
          <a:stretch>
            <a:fillRect/>
          </a:stretch>
        </p:blipFill>
        <p:spPr>
          <a:xfrm>
            <a:off x="296075" y="835672"/>
            <a:ext cx="2454784" cy="2454817"/>
          </a:xfrm>
          <a:prstGeom prst="rect">
            <a:avLst/>
          </a:prstGeom>
          <a:noFill/>
          <a:ln>
            <a:noFill/>
          </a:ln>
        </p:spPr>
      </p:pic>
      <p:sp>
        <p:nvSpPr>
          <p:cNvPr id="146" name="Google Shape;146;p21"/>
          <p:cNvSpPr/>
          <p:nvPr/>
        </p:nvSpPr>
        <p:spPr>
          <a:xfrm>
            <a:off x="1131364" y="2008436"/>
            <a:ext cx="582639" cy="404546"/>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47" name="Google Shape;147;p21"/>
          <p:cNvSpPr txBox="1"/>
          <p:nvPr/>
        </p:nvSpPr>
        <p:spPr>
          <a:xfrm>
            <a:off x="1175904" y="1849609"/>
            <a:ext cx="720900" cy="73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3400">
                <a:solidFill>
                  <a:srgbClr val="E69138"/>
                </a:solidFill>
                <a:latin typeface="Avenir"/>
                <a:ea typeface="Avenir"/>
                <a:cs typeface="Avenir"/>
                <a:sym typeface="Avenir"/>
              </a:rPr>
              <a:t>1</a:t>
            </a:r>
            <a:endParaRPr b="1" sz="3400">
              <a:solidFill>
                <a:srgbClr val="E69138"/>
              </a:solidFill>
              <a:latin typeface="Avenir"/>
              <a:ea typeface="Avenir"/>
              <a:cs typeface="Avenir"/>
              <a:sym typeface="Avenir"/>
            </a:endParaRPr>
          </a:p>
        </p:txBody>
      </p:sp>
      <p:pic>
        <p:nvPicPr>
          <p:cNvPr id="148" name="Google Shape;148;p21"/>
          <p:cNvPicPr preferRelativeResize="0"/>
          <p:nvPr/>
        </p:nvPicPr>
        <p:blipFill>
          <a:blip r:embed="rId4">
            <a:alphaModFix/>
          </a:blip>
          <a:stretch>
            <a:fillRect/>
          </a:stretch>
        </p:blipFill>
        <p:spPr>
          <a:xfrm>
            <a:off x="2844685" y="835672"/>
            <a:ext cx="2454784" cy="2454817"/>
          </a:xfrm>
          <a:prstGeom prst="rect">
            <a:avLst/>
          </a:prstGeom>
          <a:noFill/>
          <a:ln>
            <a:noFill/>
          </a:ln>
        </p:spPr>
      </p:pic>
      <p:sp>
        <p:nvSpPr>
          <p:cNvPr id="149" name="Google Shape;149;p21"/>
          <p:cNvSpPr/>
          <p:nvPr/>
        </p:nvSpPr>
        <p:spPr>
          <a:xfrm>
            <a:off x="3679974" y="2008436"/>
            <a:ext cx="582639" cy="404546"/>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txBox="1"/>
          <p:nvPr/>
        </p:nvSpPr>
        <p:spPr>
          <a:xfrm>
            <a:off x="3724528" y="1849609"/>
            <a:ext cx="720900" cy="73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3400">
                <a:solidFill>
                  <a:srgbClr val="E69138"/>
                </a:solidFill>
                <a:latin typeface="Avenir"/>
                <a:ea typeface="Avenir"/>
                <a:cs typeface="Avenir"/>
                <a:sym typeface="Avenir"/>
              </a:rPr>
              <a:t>2</a:t>
            </a:r>
            <a:endParaRPr b="1" sz="3400">
              <a:solidFill>
                <a:srgbClr val="E69138"/>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b="1" sz="3600">
              <a:solidFill>
                <a:srgbClr val="E69138"/>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